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4"/>
  </p:notesMasterIdLst>
  <p:sldIdLst>
    <p:sldId id="257" r:id="rId2"/>
    <p:sldId id="261" r:id="rId3"/>
    <p:sldId id="262" r:id="rId4"/>
    <p:sldId id="288" r:id="rId5"/>
    <p:sldId id="342" r:id="rId6"/>
    <p:sldId id="344" r:id="rId7"/>
    <p:sldId id="345" r:id="rId8"/>
    <p:sldId id="346" r:id="rId9"/>
    <p:sldId id="347" r:id="rId10"/>
    <p:sldId id="350" r:id="rId11"/>
    <p:sldId id="351" r:id="rId12"/>
    <p:sldId id="352" r:id="rId13"/>
    <p:sldId id="353" r:id="rId14"/>
    <p:sldId id="343" r:id="rId15"/>
    <p:sldId id="348" r:id="rId16"/>
    <p:sldId id="355" r:id="rId17"/>
    <p:sldId id="358" r:id="rId18"/>
    <p:sldId id="356" r:id="rId19"/>
    <p:sldId id="357" r:id="rId20"/>
    <p:sldId id="298" r:id="rId21"/>
    <p:sldId id="333" r:id="rId22"/>
    <p:sldId id="295" r:id="rId2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95252" autoAdjust="0"/>
  </p:normalViewPr>
  <p:slideViewPr>
    <p:cSldViewPr snapToGrid="0">
      <p:cViewPr varScale="1">
        <p:scale>
          <a:sx n="86" d="100"/>
          <a:sy n="86" d="100"/>
        </p:scale>
        <p:origin x="114"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120D63-5B6B-438C-9EC7-CE938018A33F}" type="datetimeFigureOut">
              <a:rPr lang="es-ES" smtClean="0"/>
              <a:t>25/09/2017</a:t>
            </a:fld>
            <a:endParaRPr lang="es-ES"/>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078183-02A0-4049-9D45-56C6437BEDB0}" type="slidenum">
              <a:rPr lang="es-ES" smtClean="0"/>
              <a:t>‹Nº›</a:t>
            </a:fld>
            <a:endParaRPr lang="es-ES"/>
          </a:p>
        </p:txBody>
      </p:sp>
    </p:spTree>
    <p:extLst>
      <p:ext uri="{BB962C8B-B14F-4D97-AF65-F5344CB8AC3E}">
        <p14:creationId xmlns:p14="http://schemas.microsoft.com/office/powerpoint/2010/main" val="185862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1078183-02A0-4049-9D45-56C6437BEDB0}" type="slidenum">
              <a:rPr lang="es-ES" smtClean="0"/>
              <a:t>20</a:t>
            </a:fld>
            <a:endParaRPr lang="es-ES"/>
          </a:p>
        </p:txBody>
      </p:sp>
    </p:spTree>
    <p:extLst>
      <p:ext uri="{BB962C8B-B14F-4D97-AF65-F5344CB8AC3E}">
        <p14:creationId xmlns:p14="http://schemas.microsoft.com/office/powerpoint/2010/main" val="3424145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1078183-02A0-4049-9D45-56C6437BEDB0}" type="slidenum">
              <a:rPr lang="es-ES" smtClean="0"/>
              <a:t>22</a:t>
            </a:fld>
            <a:endParaRPr lang="es-ES"/>
          </a:p>
        </p:txBody>
      </p:sp>
    </p:spTree>
    <p:extLst>
      <p:ext uri="{BB962C8B-B14F-4D97-AF65-F5344CB8AC3E}">
        <p14:creationId xmlns:p14="http://schemas.microsoft.com/office/powerpoint/2010/main" val="27612530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EE8003BD-6F78-4183-831B-3F0543FE1CC4}" type="datetimeFigureOut">
              <a:rPr lang="it-IT" smtClean="0"/>
              <a:t>25/09/2017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8A41D2F-9098-488D-A10C-E99EA277BAA0}" type="slidenum">
              <a:rPr lang="it-IT" smtClean="0"/>
              <a:t>‹Nº›</a:t>
            </a:fld>
            <a:endParaRPr lang="it-IT"/>
          </a:p>
        </p:txBody>
      </p:sp>
      <p:sp>
        <p:nvSpPr>
          <p:cNvPr id="7" name="2 Recortar rectángulo de esquina diagonal"/>
          <p:cNvSpPr>
            <a:spLocks/>
          </p:cNvSpPr>
          <p:nvPr userDrawn="1"/>
        </p:nvSpPr>
        <p:spPr>
          <a:xfrm>
            <a:off x="0" y="0"/>
            <a:ext cx="1600200" cy="6225019"/>
          </a:xfrm>
          <a:prstGeom prst="snip2DiagRect">
            <a:avLst/>
          </a:prstGeom>
          <a:gradFill flip="none" rotWithShape="1">
            <a:gsLst>
              <a:gs pos="0">
                <a:schemeClr val="accent6"/>
              </a:gs>
              <a:gs pos="50000">
                <a:schemeClr val="accent6">
                  <a:lumMod val="60000"/>
                  <a:lumOff val="40000"/>
                </a:schemeClr>
              </a:gs>
              <a:gs pos="100000">
                <a:schemeClr val="bg1"/>
              </a:gs>
            </a:gsLst>
            <a:lin ang="0" scaled="1"/>
            <a:tileRect/>
          </a:gra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S" sz="1200">
                <a:solidFill>
                  <a:srgbClr val="000000"/>
                </a:solidFill>
                <a:effectLst/>
                <a:latin typeface="Times New Roman" panose="02020603050405020304" pitchFamily="18" charset="0"/>
                <a:ea typeface="Times New Roman" panose="02020603050405020304" pitchFamily="18" charset="0"/>
              </a:rPr>
              <a:t> </a:t>
            </a:r>
            <a:endParaRPr lang="it-IT" sz="1200">
              <a:solidFill>
                <a:srgbClr val="000000"/>
              </a:solidFill>
              <a:effectLst/>
              <a:latin typeface="Times New Roman" panose="02020603050405020304" pitchFamily="18" charset="0"/>
              <a:ea typeface="Times New Roman" panose="02020603050405020304" pitchFamily="18" charset="0"/>
            </a:endParaRPr>
          </a:p>
        </p:txBody>
      </p:sp>
      <p:pic>
        <p:nvPicPr>
          <p:cNvPr id="8" name="0 Imag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682" y="73595"/>
            <a:ext cx="1516513" cy="1516513"/>
          </a:xfrm>
          <a:prstGeom prst="rect">
            <a:avLst/>
          </a:prstGeom>
          <a:noFill/>
          <a:extLst>
            <a:ext uri="{909E8E84-426E-40DD-AFC4-6F175D3DCCD1}">
              <a14:hiddenFill xmlns:a14="http://schemas.microsoft.com/office/drawing/2010/main">
                <a:solidFill>
                  <a:srgbClr val="FFFFFF"/>
                </a:solidFill>
              </a14:hiddenFill>
            </a:ext>
          </a:extLst>
        </p:spPr>
      </p:pic>
      <p:sp>
        <p:nvSpPr>
          <p:cNvPr id="9" name="Rettangolo 12"/>
          <p:cNvSpPr/>
          <p:nvPr userDrawn="1"/>
        </p:nvSpPr>
        <p:spPr>
          <a:xfrm>
            <a:off x="1" y="1674812"/>
            <a:ext cx="1600200" cy="2785378"/>
          </a:xfrm>
          <a:prstGeom prst="rect">
            <a:avLst/>
          </a:prstGeom>
        </p:spPr>
        <p:txBody>
          <a:bodyPr wrap="square" lIns="36000" rIns="36000">
            <a:spAutoFit/>
          </a:bodyPr>
          <a:lstStyle/>
          <a:p>
            <a:pPr algn="ctr">
              <a:spcAft>
                <a:spcPts val="0"/>
              </a:spcAft>
            </a:pPr>
            <a:r>
              <a:rPr lang="en-US" sz="1400" b="1" dirty="0">
                <a:solidFill>
                  <a:srgbClr val="17365D"/>
                </a:solidFill>
                <a:latin typeface="Arial" panose="020B0604020202020204" pitchFamily="34" charset="0"/>
                <a:ea typeface="Arial" panose="020B0604020202020204" pitchFamily="34" charset="0"/>
                <a:cs typeface="FrankRuehl" panose="020E0503060101010101" pitchFamily="34" charset="-79"/>
              </a:rPr>
              <a:t>THE COPERNICUS MARINE WEEK</a:t>
            </a:r>
            <a:r>
              <a:rPr lang="en-US" sz="14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 </a:t>
            </a: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endParaRPr lang="it-IT" sz="1400" dirty="0">
              <a:solidFill>
                <a:srgbClr val="000000"/>
              </a:solidFill>
              <a:effectLst/>
              <a:latin typeface="Times New Roman" panose="02020603050405020304" pitchFamily="18" charset="0"/>
              <a:ea typeface="Times New Roman" panose="02020603050405020304" pitchFamily="18" charset="0"/>
            </a:endParaRPr>
          </a:p>
          <a:p>
            <a:pPr algn="ctr">
              <a:spcAft>
                <a:spcPts val="600"/>
              </a:spcAft>
            </a:pPr>
            <a:r>
              <a:rPr lang="en-US" sz="12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Brussels,</a:t>
            </a:r>
          </a:p>
          <a:p>
            <a:pPr algn="ctr">
              <a:spcAft>
                <a:spcPts val="600"/>
              </a:spcAft>
            </a:pPr>
            <a:r>
              <a:rPr lang="en-US" sz="12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26</a:t>
            </a:r>
            <a:r>
              <a:rPr lang="en-US" sz="1200" b="1" baseline="30000"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 </a:t>
            </a:r>
            <a:r>
              <a:rPr lang="en-US" sz="1200" b="1" dirty="0">
                <a:solidFill>
                  <a:srgbClr val="17365D"/>
                </a:solidFill>
                <a:latin typeface="Arial" panose="020B0604020202020204" pitchFamily="34" charset="0"/>
                <a:ea typeface="Arial" panose="020B0604020202020204" pitchFamily="34" charset="0"/>
                <a:cs typeface="FrankRuehl" panose="020E0503060101010101" pitchFamily="34" charset="-79"/>
              </a:rPr>
              <a:t>September</a:t>
            </a:r>
            <a:r>
              <a:rPr lang="en-US" sz="1200" b="1" dirty="0">
                <a:solidFill>
                  <a:srgbClr val="17365D"/>
                </a:solidFill>
                <a:effectLst/>
                <a:latin typeface="Arial" panose="020B0604020202020204" pitchFamily="34" charset="0"/>
                <a:ea typeface="Arial" panose="020B0604020202020204" pitchFamily="34" charset="0"/>
                <a:cs typeface="FrankRuehl" panose="020E0503060101010101" pitchFamily="34" charset="-79"/>
              </a:rPr>
              <a:t> 2017</a:t>
            </a:r>
          </a:p>
          <a:p>
            <a:pPr algn="ctr">
              <a:spcAft>
                <a:spcPts val="600"/>
              </a:spcAft>
            </a:pPr>
            <a:endParaRPr lang="en-US" sz="1200" b="1" dirty="0">
              <a:solidFill>
                <a:srgbClr val="17365D"/>
              </a:solidFill>
              <a:effectLst/>
              <a:latin typeface="Arial" panose="020B0604020202020204" pitchFamily="34" charset="0"/>
              <a:ea typeface="Times New Roman" panose="02020603050405020304" pitchFamily="18" charset="0"/>
              <a:cs typeface="FrankRuehl" panose="020E0503060101010101" pitchFamily="34" charset="-79"/>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200" b="1" kern="1200" dirty="0">
                <a:solidFill>
                  <a:srgbClr val="17365D"/>
                </a:solidFill>
                <a:latin typeface="Arial" panose="020B0604020202020204" pitchFamily="34" charset="0"/>
                <a:ea typeface="Arial" panose="020B0604020202020204" pitchFamily="34" charset="0"/>
                <a:cs typeface="FrankRuehl" panose="020E0503060101010101" pitchFamily="34" charset="-79"/>
              </a:rPr>
              <a:t>DAY 2 Session</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200" b="1" kern="1200" dirty="0">
                <a:solidFill>
                  <a:srgbClr val="17365D"/>
                </a:solidFill>
                <a:latin typeface="Arial" panose="020B0604020202020204" pitchFamily="34" charset="0"/>
                <a:ea typeface="Arial" panose="020B0604020202020204" pitchFamily="34" charset="0"/>
                <a:cs typeface="FrankRuehl" panose="020E0503060101010101" pitchFamily="34" charset="-79"/>
              </a:rPr>
              <a:t>9:00-13:00</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200" b="1" kern="1200" dirty="0">
                <a:solidFill>
                  <a:srgbClr val="17365D"/>
                </a:solidFill>
                <a:latin typeface="Arial" panose="020B0604020202020204" pitchFamily="34" charset="0"/>
                <a:ea typeface="Arial" panose="020B0604020202020204" pitchFamily="34" charset="0"/>
                <a:cs typeface="FrankRuehl" panose="020E0503060101010101" pitchFamily="34" charset="-79"/>
              </a:rPr>
              <a:t>HF Radar in Europe</a:t>
            </a:r>
          </a:p>
          <a:p>
            <a:pPr algn="ctr">
              <a:spcAft>
                <a:spcPts val="600"/>
              </a:spcAft>
            </a:pPr>
            <a:endParaRPr lang="it-IT" sz="1200" dirty="0">
              <a:solidFill>
                <a:srgbClr val="000000"/>
              </a:solidFill>
              <a:effectLst/>
              <a:latin typeface="Times New Roman" panose="02020603050405020304" pitchFamily="18" charset="0"/>
              <a:ea typeface="Times New Roman" panose="02020603050405020304" pitchFamily="18" charset="0"/>
            </a:endParaRPr>
          </a:p>
        </p:txBody>
      </p:sp>
      <p:pic>
        <p:nvPicPr>
          <p:cNvPr id="10" name="Image 0" descr="Diapositive1.jpg"/>
          <p:cNvPicPr/>
          <p:nvPr userDrawn="1"/>
        </p:nvPicPr>
        <p:blipFill rotWithShape="1">
          <a:blip r:embed="rId3" cstate="print">
            <a:extLst>
              <a:ext uri="{28A0092B-C50C-407E-A947-70E740481C1C}">
                <a14:useLocalDpi xmlns:a14="http://schemas.microsoft.com/office/drawing/2010/main" val="0"/>
              </a:ext>
            </a:extLst>
          </a:blip>
          <a:srcRect t="10053" r="49374"/>
          <a:stretch/>
        </p:blipFill>
        <p:spPr bwMode="auto">
          <a:xfrm>
            <a:off x="180904" y="6225019"/>
            <a:ext cx="2369185" cy="598805"/>
          </a:xfrm>
          <a:prstGeom prst="rect">
            <a:avLst/>
          </a:prstGeom>
          <a:ln>
            <a:noFill/>
          </a:ln>
          <a:extLst>
            <a:ext uri="{53640926-AAD7-44D8-BBD7-CCE9431645EC}">
              <a14:shadowObscured xmlns:a14="http://schemas.microsoft.com/office/drawing/2010/main"/>
            </a:ext>
          </a:extLst>
        </p:spPr>
      </p:pic>
      <p:pic>
        <p:nvPicPr>
          <p:cNvPr id="11" name="Picture 4">
            <a:extLst>
              <a:ext uri="{FF2B5EF4-FFF2-40B4-BE49-F238E27FC236}">
                <a16:creationId xmlns:a16="http://schemas.microsoft.com/office/drawing/2014/main" id="{13030325-77EA-4D2E-85AF-2F6266140B29}"/>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63500" y="4291655"/>
            <a:ext cx="1409700" cy="317809"/>
          </a:xfrm>
          <a:prstGeom prst="rect">
            <a:avLst/>
          </a:prstGeom>
          <a:solidFill>
            <a:schemeClr val="bg1"/>
          </a:solidFill>
          <a:ln>
            <a:noFill/>
          </a:ln>
          <a:effectLst/>
          <a:extLst/>
        </p:spPr>
      </p:pic>
    </p:spTree>
    <p:extLst>
      <p:ext uri="{BB962C8B-B14F-4D97-AF65-F5344CB8AC3E}">
        <p14:creationId xmlns:p14="http://schemas.microsoft.com/office/powerpoint/2010/main" val="2378117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E8003BD-6F78-4183-831B-3F0543FE1CC4}" type="datetimeFigureOut">
              <a:rPr lang="it-IT" smtClean="0"/>
              <a:t>25/09/2017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8A41D2F-9098-488D-A10C-E99EA277BAA0}" type="slidenum">
              <a:rPr lang="it-IT" smtClean="0"/>
              <a:t>‹Nº›</a:t>
            </a:fld>
            <a:endParaRPr lang="it-IT"/>
          </a:p>
        </p:txBody>
      </p:sp>
    </p:spTree>
    <p:extLst>
      <p:ext uri="{BB962C8B-B14F-4D97-AF65-F5344CB8AC3E}">
        <p14:creationId xmlns:p14="http://schemas.microsoft.com/office/powerpoint/2010/main" val="605077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E8003BD-6F78-4183-831B-3F0543FE1CC4}" type="datetimeFigureOut">
              <a:rPr lang="it-IT" smtClean="0"/>
              <a:t>25/09/2017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8A41D2F-9098-488D-A10C-E99EA277BAA0}" type="slidenum">
              <a:rPr lang="it-IT" smtClean="0"/>
              <a:t>‹Nº›</a:t>
            </a:fld>
            <a:endParaRPr lang="it-IT"/>
          </a:p>
        </p:txBody>
      </p:sp>
    </p:spTree>
    <p:extLst>
      <p:ext uri="{BB962C8B-B14F-4D97-AF65-F5344CB8AC3E}">
        <p14:creationId xmlns:p14="http://schemas.microsoft.com/office/powerpoint/2010/main" val="2376789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E8003BD-6F78-4183-831B-3F0543FE1CC4}" type="datetimeFigureOut">
              <a:rPr lang="it-IT" smtClean="0"/>
              <a:t>25/09/2017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8A41D2F-9098-488D-A10C-E99EA277BAA0}" type="slidenum">
              <a:rPr lang="it-IT" smtClean="0"/>
              <a:t>‹Nº›</a:t>
            </a:fld>
            <a:endParaRPr lang="it-IT"/>
          </a:p>
        </p:txBody>
      </p:sp>
    </p:spTree>
    <p:extLst>
      <p:ext uri="{BB962C8B-B14F-4D97-AF65-F5344CB8AC3E}">
        <p14:creationId xmlns:p14="http://schemas.microsoft.com/office/powerpoint/2010/main" val="4271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EE8003BD-6F78-4183-831B-3F0543FE1CC4}" type="datetimeFigureOut">
              <a:rPr lang="it-IT" smtClean="0"/>
              <a:t>25/09/2017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8A41D2F-9098-488D-A10C-E99EA277BAA0}" type="slidenum">
              <a:rPr lang="it-IT" smtClean="0"/>
              <a:t>‹Nº›</a:t>
            </a:fld>
            <a:endParaRPr lang="it-IT"/>
          </a:p>
        </p:txBody>
      </p:sp>
    </p:spTree>
    <p:extLst>
      <p:ext uri="{BB962C8B-B14F-4D97-AF65-F5344CB8AC3E}">
        <p14:creationId xmlns:p14="http://schemas.microsoft.com/office/powerpoint/2010/main" val="2594096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EE8003BD-6F78-4183-831B-3F0543FE1CC4}" type="datetimeFigureOut">
              <a:rPr lang="it-IT" smtClean="0"/>
              <a:t>25/09/2017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8A41D2F-9098-488D-A10C-E99EA277BAA0}" type="slidenum">
              <a:rPr lang="it-IT" smtClean="0"/>
              <a:t>‹Nº›</a:t>
            </a:fld>
            <a:endParaRPr lang="it-IT"/>
          </a:p>
        </p:txBody>
      </p:sp>
    </p:spTree>
    <p:extLst>
      <p:ext uri="{BB962C8B-B14F-4D97-AF65-F5344CB8AC3E}">
        <p14:creationId xmlns:p14="http://schemas.microsoft.com/office/powerpoint/2010/main" val="1462551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EE8003BD-6F78-4183-831B-3F0543FE1CC4}" type="datetimeFigureOut">
              <a:rPr lang="it-IT" smtClean="0"/>
              <a:t>25/09/2017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D8A41D2F-9098-488D-A10C-E99EA277BAA0}" type="slidenum">
              <a:rPr lang="it-IT" smtClean="0"/>
              <a:t>‹Nº›</a:t>
            </a:fld>
            <a:endParaRPr lang="it-IT"/>
          </a:p>
        </p:txBody>
      </p:sp>
    </p:spTree>
    <p:extLst>
      <p:ext uri="{BB962C8B-B14F-4D97-AF65-F5344CB8AC3E}">
        <p14:creationId xmlns:p14="http://schemas.microsoft.com/office/powerpoint/2010/main" val="1083744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EE8003BD-6F78-4183-831B-3F0543FE1CC4}" type="datetimeFigureOut">
              <a:rPr lang="it-IT" smtClean="0"/>
              <a:t>25/09/2017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D8A41D2F-9098-488D-A10C-E99EA277BAA0}" type="slidenum">
              <a:rPr lang="it-IT" smtClean="0"/>
              <a:t>‹Nº›</a:t>
            </a:fld>
            <a:endParaRPr lang="it-IT"/>
          </a:p>
        </p:txBody>
      </p:sp>
    </p:spTree>
    <p:extLst>
      <p:ext uri="{BB962C8B-B14F-4D97-AF65-F5344CB8AC3E}">
        <p14:creationId xmlns:p14="http://schemas.microsoft.com/office/powerpoint/2010/main" val="3197718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E8003BD-6F78-4183-831B-3F0543FE1CC4}" type="datetimeFigureOut">
              <a:rPr lang="it-IT" smtClean="0"/>
              <a:t>25/09/2017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8A41D2F-9098-488D-A10C-E99EA277BAA0}" type="slidenum">
              <a:rPr lang="it-IT" smtClean="0"/>
              <a:t>‹Nº›</a:t>
            </a:fld>
            <a:endParaRPr lang="it-IT"/>
          </a:p>
        </p:txBody>
      </p:sp>
    </p:spTree>
    <p:extLst>
      <p:ext uri="{BB962C8B-B14F-4D97-AF65-F5344CB8AC3E}">
        <p14:creationId xmlns:p14="http://schemas.microsoft.com/office/powerpoint/2010/main" val="3895916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EE8003BD-6F78-4183-831B-3F0543FE1CC4}" type="datetimeFigureOut">
              <a:rPr lang="it-IT" smtClean="0"/>
              <a:t>25/09/2017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8A41D2F-9098-488D-A10C-E99EA277BAA0}" type="slidenum">
              <a:rPr lang="it-IT" smtClean="0"/>
              <a:t>‹Nº›</a:t>
            </a:fld>
            <a:endParaRPr lang="it-IT"/>
          </a:p>
        </p:txBody>
      </p:sp>
    </p:spTree>
    <p:extLst>
      <p:ext uri="{BB962C8B-B14F-4D97-AF65-F5344CB8AC3E}">
        <p14:creationId xmlns:p14="http://schemas.microsoft.com/office/powerpoint/2010/main" val="1508743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EE8003BD-6F78-4183-831B-3F0543FE1CC4}" type="datetimeFigureOut">
              <a:rPr lang="it-IT" smtClean="0"/>
              <a:t>25/09/2017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8A41D2F-9098-488D-A10C-E99EA277BAA0}" type="slidenum">
              <a:rPr lang="it-IT" smtClean="0"/>
              <a:t>‹Nº›</a:t>
            </a:fld>
            <a:endParaRPr lang="it-IT"/>
          </a:p>
        </p:txBody>
      </p:sp>
    </p:spTree>
    <p:extLst>
      <p:ext uri="{BB962C8B-B14F-4D97-AF65-F5344CB8AC3E}">
        <p14:creationId xmlns:p14="http://schemas.microsoft.com/office/powerpoint/2010/main" val="1912577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8003BD-6F78-4183-831B-3F0543FE1CC4}" type="datetimeFigureOut">
              <a:rPr lang="it-IT" smtClean="0"/>
              <a:t>25/09/2017</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A41D2F-9098-488D-A10C-E99EA277BAA0}" type="slidenum">
              <a:rPr lang="it-IT" smtClean="0"/>
              <a:t>‹Nº›</a:t>
            </a:fld>
            <a:endParaRPr lang="it-IT"/>
          </a:p>
        </p:txBody>
      </p:sp>
    </p:spTree>
    <p:extLst>
      <p:ext uri="{BB962C8B-B14F-4D97-AF65-F5344CB8AC3E}">
        <p14:creationId xmlns:p14="http://schemas.microsoft.com/office/powerpoint/2010/main" val="42392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eurogoos.eu/download/publications/EU_HFRadar_inventory.pdf"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www.google.es/url?sa=i&amp;rct=j&amp;q=&amp;esrc=s&amp;source=images&amp;cd=&amp;cad=rja&amp;uact=8&amp;ved=0ahUKEwivxbKIgb_PAhVHPBQKHeIQBwAQjRwIBw&amp;url=http://mapsontheweb.zoom-maps.com/post/137812137184/maritime-traffic-density-in-europe-2014&amp;bvm=bv.134495766,d.eWE&amp;psig=AFQjCNGl4MZE9sP--WGnyt47hBlt8B0IpA&amp;ust=1475596923465160" TargetMode="External"/><Relationship Id="rId2" Type="http://schemas.openxmlformats.org/officeDocument/2006/relationships/hyperlink" Target="http://www.marinetraffic.com/" TargetMode="External"/><Relationship Id="rId1" Type="http://schemas.openxmlformats.org/officeDocument/2006/relationships/slideLayout" Target="../slideLayouts/slideLayout1.xml"/><Relationship Id="rId5" Type="http://schemas.openxmlformats.org/officeDocument/2006/relationships/image" Target="../media/image12.tiff"/><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s-ES" altLang="it-IT" sz="1800" b="0" i="0" u="none" strike="noStrike" cap="none" normalizeH="0" baseline="0">
              <a:ln>
                <a:noFill/>
              </a:ln>
              <a:solidFill>
                <a:schemeClr val="tx1"/>
              </a:solidFill>
              <a:effectLst/>
              <a:latin typeface="Arial" panose="020B0604020202020204" pitchFamily="34" charset="0"/>
            </a:endParaRPr>
          </a:p>
        </p:txBody>
      </p:sp>
      <p:sp>
        <p:nvSpPr>
          <p:cNvPr id="2" name="Rettangolo 1"/>
          <p:cNvSpPr/>
          <p:nvPr/>
        </p:nvSpPr>
        <p:spPr>
          <a:xfrm>
            <a:off x="1844962" y="335452"/>
            <a:ext cx="9991437" cy="1012585"/>
          </a:xfrm>
          <a:prstGeom prst="rect">
            <a:avLst/>
          </a:prstGeom>
          <a:effectLst>
            <a:innerShdw blurRad="63500" dist="101600" dir="2700000">
              <a:prstClr val="black">
                <a:alpha val="50000"/>
              </a:prstClr>
            </a:innerShdw>
          </a:effectLst>
        </p:spPr>
        <p:txBody>
          <a:bodyPr wrap="square">
            <a:spAutoFit/>
          </a:bodyPr>
          <a:lstStyle/>
          <a:p>
            <a:pPr indent="228600" algn="ctr">
              <a:lnSpc>
                <a:spcPct val="115000"/>
              </a:lnSpc>
              <a:spcAft>
                <a:spcPts val="0"/>
              </a:spcAft>
            </a:pPr>
            <a:r>
              <a:rPr lang="en-US" sz="2800" b="1" i="1" dirty="0">
                <a:solidFill>
                  <a:srgbClr val="00B050"/>
                </a:solidFill>
                <a:latin typeface="Calibri" panose="020F0502020204030204" pitchFamily="34" charset="0"/>
                <a:ea typeface="Arial" panose="020B0604020202020204" pitchFamily="34" charset="0"/>
                <a:cs typeface="Arial" panose="020B0604020202020204" pitchFamily="34" charset="0"/>
              </a:rPr>
              <a:t>DAY 2 Session HF Radar in Europe</a:t>
            </a:r>
          </a:p>
          <a:p>
            <a:pPr indent="228600" algn="ctr">
              <a:lnSpc>
                <a:spcPct val="115000"/>
              </a:lnSpc>
              <a:spcAft>
                <a:spcPts val="0"/>
              </a:spcAft>
            </a:pPr>
            <a:r>
              <a:rPr lang="en-US" sz="2400" b="1" i="1" dirty="0">
                <a:solidFill>
                  <a:srgbClr val="00B050"/>
                </a:solidFill>
                <a:latin typeface="Calibri" panose="020F0502020204030204" pitchFamily="34" charset="0"/>
                <a:ea typeface="Arial" panose="020B0604020202020204" pitchFamily="34" charset="0"/>
                <a:cs typeface="Arial" panose="020B0604020202020204" pitchFamily="34" charset="0"/>
              </a:rPr>
              <a:t>Paving the way to European HFR network in line with international efforts</a:t>
            </a:r>
            <a:endParaRPr lang="it-IT" sz="2400" b="1" dirty="0">
              <a:solidFill>
                <a:srgbClr val="00B050"/>
              </a:solidFill>
              <a:effectLst/>
              <a:latin typeface="Times New Roman" panose="02020603050405020304" pitchFamily="18" charset="0"/>
              <a:ea typeface="Times New Roman" panose="02020603050405020304" pitchFamily="18" charset="0"/>
            </a:endParaRPr>
          </a:p>
        </p:txBody>
      </p:sp>
      <p:grpSp>
        <p:nvGrpSpPr>
          <p:cNvPr id="28" name="27 Grupo"/>
          <p:cNvGrpSpPr/>
          <p:nvPr/>
        </p:nvGrpSpPr>
        <p:grpSpPr>
          <a:xfrm>
            <a:off x="3720104" y="3019551"/>
            <a:ext cx="5799023" cy="2655012"/>
            <a:chOff x="3430721" y="174271"/>
            <a:chExt cx="6749806" cy="3407965"/>
          </a:xfrm>
        </p:grpSpPr>
        <p:pic>
          <p:nvPicPr>
            <p:cNvPr id="3" name="Picture 2" descr="C:\use\Proyectos\EuroGOOS\HFR TaskTeam\EEA-Copernicus newsletter\mapa.pn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5347" t="8969"/>
            <a:stretch/>
          </p:blipFill>
          <p:spPr bwMode="auto">
            <a:xfrm>
              <a:off x="3430721" y="174271"/>
              <a:ext cx="3842862" cy="3407965"/>
            </a:xfrm>
            <a:prstGeom prst="rect">
              <a:avLst/>
            </a:prstGeom>
            <a:noFill/>
            <a:scene3d>
              <a:camera prst="isometricTopUp">
                <a:rot lat="19068160" lon="20147349" rev="1584756"/>
              </a:camera>
              <a:lightRig rig="threePt" dir="t"/>
            </a:scene3d>
            <a:extLst>
              <a:ext uri="{909E8E84-426E-40DD-AFC4-6F175D3DCCD1}">
                <a14:hiddenFill xmlns:a14="http://schemas.microsoft.com/office/drawing/2010/main">
                  <a:solidFill>
                    <a:srgbClr val="FFFFFF"/>
                  </a:solidFill>
                </a14:hiddenFill>
              </a:ext>
            </a:extLst>
          </p:spPr>
        </p:pic>
        <p:pic>
          <p:nvPicPr>
            <p:cNvPr id="17" name="Picture 2" descr="C:\use\Proyectos\EuroGOOS\HFR TaskTeam\Inventory\RADAR\RADAR.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9711" y="540328"/>
              <a:ext cx="2110816" cy="301486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5 Conector recto"/>
            <p:cNvCxnSpPr/>
            <p:nvPr/>
          </p:nvCxnSpPr>
          <p:spPr>
            <a:xfrm>
              <a:off x="6660573" y="457200"/>
              <a:ext cx="2067791" cy="2202497"/>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20 Conector recto"/>
            <p:cNvCxnSpPr/>
            <p:nvPr/>
          </p:nvCxnSpPr>
          <p:spPr>
            <a:xfrm flipV="1">
              <a:off x="4114800" y="2732809"/>
              <a:ext cx="4488873" cy="613064"/>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0" name="21 Cuadro de texto"/>
          <p:cNvSpPr txBox="1">
            <a:spLocks/>
          </p:cNvSpPr>
          <p:nvPr/>
        </p:nvSpPr>
        <p:spPr>
          <a:xfrm>
            <a:off x="2765751" y="6275704"/>
            <a:ext cx="4733925" cy="60007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000" b="1" dirty="0">
                <a:effectLst/>
                <a:latin typeface="Cambria" panose="02040503050406030204" pitchFamily="18" charset="0"/>
                <a:ea typeface="Times New Roman" panose="02020603050405020304" pitchFamily="18" charset="0"/>
              </a:rPr>
              <a:t>CMEMS Service Evolution 21-SE-CALL1</a:t>
            </a:r>
            <a:endParaRPr lang="it-IT" sz="1200" dirty="0">
              <a:effectLst/>
              <a:latin typeface="Times New Roman" panose="02020603050405020304" pitchFamily="18" charset="0"/>
              <a:ea typeface="Times New Roman" panose="02020603050405020304" pitchFamily="18" charset="0"/>
            </a:endParaRPr>
          </a:p>
          <a:p>
            <a:pPr>
              <a:spcAft>
                <a:spcPts val="0"/>
              </a:spcAft>
            </a:pPr>
            <a:r>
              <a:rPr lang="en-US" sz="1000" b="1" dirty="0">
                <a:effectLst/>
                <a:latin typeface="Cambria" panose="02040503050406030204" pitchFamily="18" charset="0"/>
                <a:ea typeface="Times New Roman" panose="02020603050405020304" pitchFamily="18" charset="0"/>
              </a:rPr>
              <a:t>Lot5: INCREASE project</a:t>
            </a:r>
            <a:endParaRPr lang="it-IT" sz="1200" dirty="0">
              <a:effectLst/>
              <a:latin typeface="Times New Roman" panose="02020603050405020304" pitchFamily="18" charset="0"/>
              <a:ea typeface="Times New Roman" panose="02020603050405020304" pitchFamily="18" charset="0"/>
            </a:endParaRPr>
          </a:p>
          <a:p>
            <a:pPr>
              <a:spcAft>
                <a:spcPts val="0"/>
              </a:spcAft>
            </a:pPr>
            <a:r>
              <a:rPr lang="en-US" sz="800" b="1" dirty="0">
                <a:effectLst/>
                <a:latin typeface="Cambria" panose="02040503050406030204" pitchFamily="18" charset="0"/>
                <a:ea typeface="Times New Roman" panose="02020603050405020304" pitchFamily="18" charset="0"/>
              </a:rPr>
              <a:t>Innovation and Networking for the integration of Coastal Radars into European </a:t>
            </a:r>
            <a:r>
              <a:rPr lang="en-US" sz="800" b="1" dirty="0" err="1">
                <a:effectLst/>
                <a:latin typeface="Cambria" panose="02040503050406030204" pitchFamily="18" charset="0"/>
                <a:ea typeface="Times New Roman" panose="02020603050405020304" pitchFamily="18" charset="0"/>
              </a:rPr>
              <a:t>mArine</a:t>
            </a:r>
            <a:r>
              <a:rPr lang="en-US" sz="800" b="1" dirty="0">
                <a:effectLst/>
                <a:latin typeface="Cambria" panose="02040503050406030204" pitchFamily="18" charset="0"/>
                <a:ea typeface="Times New Roman" panose="02020603050405020304" pitchFamily="18" charset="0"/>
              </a:rPr>
              <a:t> </a:t>
            </a:r>
            <a:r>
              <a:rPr lang="en-US" sz="800" b="1" dirty="0" err="1">
                <a:effectLst/>
                <a:latin typeface="Cambria" panose="02040503050406030204" pitchFamily="18" charset="0"/>
                <a:ea typeface="Times New Roman" panose="02020603050405020304" pitchFamily="18" charset="0"/>
              </a:rPr>
              <a:t>SErvices</a:t>
            </a:r>
            <a:endParaRPr lang="it-IT" sz="1200" dirty="0">
              <a:effectLst/>
              <a:latin typeface="Times New Roman" panose="02020603050405020304" pitchFamily="18" charset="0"/>
              <a:ea typeface="Times New Roman" panose="02020603050405020304" pitchFamily="18" charset="0"/>
            </a:endParaRPr>
          </a:p>
          <a:p>
            <a:pPr>
              <a:spcAft>
                <a:spcPts val="0"/>
              </a:spcAft>
            </a:pPr>
            <a:r>
              <a:rPr lang="en-US" sz="1000" b="1" dirty="0">
                <a:effectLst/>
                <a:latin typeface="Cambria" panose="02040503050406030204" pitchFamily="18" charset="0"/>
                <a:ea typeface="Times New Roman" panose="02020603050405020304" pitchFamily="18" charset="0"/>
              </a:rPr>
              <a:t> </a:t>
            </a:r>
            <a:endParaRPr lang="it-IT" sz="1200" dirty="0">
              <a:effectLst/>
              <a:latin typeface="Times New Roman" panose="02020603050405020304" pitchFamily="18" charset="0"/>
              <a:ea typeface="Times New Roman" panose="02020603050405020304" pitchFamily="18" charset="0"/>
            </a:endParaRPr>
          </a:p>
        </p:txBody>
      </p:sp>
      <p:pic>
        <p:nvPicPr>
          <p:cNvPr id="16" name="Picture 4">
            <a:extLst>
              <a:ext uri="{FF2B5EF4-FFF2-40B4-BE49-F238E27FC236}">
                <a16:creationId xmlns:a16="http://schemas.microsoft.com/office/drawing/2014/main" id="{1472462D-2112-45A3-8629-28BAF30B957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03118" y="1544786"/>
            <a:ext cx="3875124" cy="8736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571339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s-ES" altLang="it-IT" sz="1800" b="0" i="0" u="none" strike="noStrike" cap="none" normalizeH="0" baseline="0">
              <a:ln>
                <a:noFill/>
              </a:ln>
              <a:solidFill>
                <a:schemeClr val="tx1"/>
              </a:solidFill>
              <a:effectLst/>
              <a:latin typeface="Arial" panose="020B0604020202020204" pitchFamily="34" charset="0"/>
            </a:endParaRPr>
          </a:p>
        </p:txBody>
      </p:sp>
      <p:sp>
        <p:nvSpPr>
          <p:cNvPr id="23" name="Rettangolo 1"/>
          <p:cNvSpPr/>
          <p:nvPr/>
        </p:nvSpPr>
        <p:spPr>
          <a:xfrm>
            <a:off x="1808699" y="228600"/>
            <a:ext cx="10590961" cy="764825"/>
          </a:xfrm>
          <a:prstGeom prst="rect">
            <a:avLst/>
          </a:prstGeom>
        </p:spPr>
        <p:txBody>
          <a:bodyPr wrap="square">
            <a:spAutoFit/>
          </a:bodyPr>
          <a:lstStyle/>
          <a:p>
            <a:pPr indent="228600">
              <a:lnSpc>
                <a:spcPct val="115000"/>
              </a:lnSpc>
            </a:pPr>
            <a:r>
              <a:rPr lang="en-US" sz="2000" b="1" i="1" dirty="0">
                <a:solidFill>
                  <a:srgbClr val="00B050"/>
                </a:solidFill>
                <a:latin typeface="Calibri" panose="020F0502020204030204" pitchFamily="34" charset="0"/>
                <a:ea typeface="Arial" panose="020B0604020202020204" pitchFamily="34" charset="0"/>
                <a:cs typeface="Arial" panose="020B0604020202020204" pitchFamily="34" charset="0"/>
              </a:rPr>
              <a:t>Paving the way to European HFR network in line with international efforts</a:t>
            </a:r>
            <a:endParaRPr lang="it-IT" sz="2000" b="1" dirty="0">
              <a:solidFill>
                <a:srgbClr val="00B050"/>
              </a:solidFill>
              <a:latin typeface="Times New Roman" panose="02020603050405020304" pitchFamily="18" charset="0"/>
              <a:ea typeface="Times New Roman" panose="02020603050405020304" pitchFamily="18" charset="0"/>
            </a:endParaRPr>
          </a:p>
          <a:p>
            <a:pPr indent="228600">
              <a:lnSpc>
                <a:spcPct val="115000"/>
              </a:lnSpc>
              <a:spcAft>
                <a:spcPts val="0"/>
              </a:spcAft>
            </a:pPr>
            <a:r>
              <a:rPr lang="en-US" b="1" dirty="0">
                <a:solidFill>
                  <a:schemeClr val="accent5">
                    <a:lumMod val="50000"/>
                  </a:schemeClr>
                </a:solidFill>
                <a:latin typeface="Calibri" panose="020F0502020204030204" pitchFamily="34" charset="0"/>
                <a:ea typeface="Times New Roman" panose="02020603050405020304" pitchFamily="18" charset="0"/>
                <a:cs typeface="Arial" panose="020B0604020202020204" pitchFamily="34" charset="0"/>
              </a:rPr>
              <a:t>3. EuroGOOS HF Radar Task Team</a:t>
            </a:r>
          </a:p>
        </p:txBody>
      </p:sp>
      <p:sp>
        <p:nvSpPr>
          <p:cNvPr id="12" name="Rectángulo 11">
            <a:extLst>
              <a:ext uri="{FF2B5EF4-FFF2-40B4-BE49-F238E27FC236}">
                <a16:creationId xmlns:a16="http://schemas.microsoft.com/office/drawing/2014/main" id="{D4E079B4-EBC8-4BEB-883E-C68BE2AC7944}"/>
              </a:ext>
            </a:extLst>
          </p:cNvPr>
          <p:cNvSpPr/>
          <p:nvPr/>
        </p:nvSpPr>
        <p:spPr>
          <a:xfrm>
            <a:off x="5338515" y="1398826"/>
            <a:ext cx="3531328" cy="430887"/>
          </a:xfrm>
          <a:prstGeom prst="rect">
            <a:avLst/>
          </a:prstGeom>
        </p:spPr>
        <p:txBody>
          <a:bodyPr wrap="square">
            <a:spAutoFit/>
          </a:bodyPr>
          <a:lstStyle/>
          <a:p>
            <a:r>
              <a:rPr lang="es-ES" sz="2200" b="1" dirty="0">
                <a:solidFill>
                  <a:schemeClr val="accent6">
                    <a:lumMod val="75000"/>
                  </a:schemeClr>
                </a:solidFill>
                <a:latin typeface="Calibri" panose="020F0502020204030204" pitchFamily="34" charset="0"/>
              </a:rPr>
              <a:t>ii. Data </a:t>
            </a:r>
            <a:endParaRPr lang="es-ES" sz="2200" dirty="0">
              <a:solidFill>
                <a:schemeClr val="accent6">
                  <a:lumMod val="75000"/>
                </a:schemeClr>
              </a:solidFill>
              <a:latin typeface="Calibri" panose="020F0502020204030204" pitchFamily="34" charset="0"/>
            </a:endParaRPr>
          </a:p>
        </p:txBody>
      </p:sp>
      <p:sp>
        <p:nvSpPr>
          <p:cNvPr id="13" name="CuadroTexto 12">
            <a:extLst>
              <a:ext uri="{FF2B5EF4-FFF2-40B4-BE49-F238E27FC236}">
                <a16:creationId xmlns:a16="http://schemas.microsoft.com/office/drawing/2014/main" id="{ED957961-4554-4C15-85F2-DCE2E11A78C4}"/>
              </a:ext>
            </a:extLst>
          </p:cNvPr>
          <p:cNvSpPr txBox="1"/>
          <p:nvPr/>
        </p:nvSpPr>
        <p:spPr>
          <a:xfrm>
            <a:off x="1767221" y="2513057"/>
            <a:ext cx="5054853"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accent6">
                    <a:lumMod val="50000"/>
                  </a:schemeClr>
                </a:solidFill>
              </a:rPr>
              <a:t>Map the data availability in European regions</a:t>
            </a:r>
            <a:endParaRPr lang="es-ES" sz="2000" dirty="0">
              <a:solidFill>
                <a:schemeClr val="accent6">
                  <a:lumMod val="50000"/>
                </a:schemeClr>
              </a:solidFill>
            </a:endParaRPr>
          </a:p>
          <a:p>
            <a:pPr marL="285750" indent="-285750">
              <a:buFont typeface="Arial" panose="020B0604020202020204" pitchFamily="34" charset="0"/>
              <a:buChar char="•"/>
            </a:pPr>
            <a:r>
              <a:rPr lang="en-US" sz="2000" dirty="0">
                <a:solidFill>
                  <a:schemeClr val="accent6">
                    <a:lumMod val="50000"/>
                  </a:schemeClr>
                </a:solidFill>
              </a:rPr>
              <a:t>Real-time transmission: develop initiatives that increase the real-time delivery</a:t>
            </a:r>
          </a:p>
          <a:p>
            <a:pPr marL="285750" indent="-285750">
              <a:buFont typeface="Arial" panose="020B0604020202020204" pitchFamily="34" charset="0"/>
              <a:buChar char="•"/>
            </a:pPr>
            <a:r>
              <a:rPr lang="en-US" sz="2000" dirty="0">
                <a:solidFill>
                  <a:schemeClr val="accent6">
                    <a:lumMod val="50000"/>
                  </a:schemeClr>
                </a:solidFill>
              </a:rPr>
              <a:t>Unlocking data sets</a:t>
            </a:r>
          </a:p>
          <a:p>
            <a:pPr marL="285750" indent="-285750">
              <a:buFont typeface="Arial" panose="020B0604020202020204" pitchFamily="34" charset="0"/>
              <a:buChar char="•"/>
            </a:pPr>
            <a:r>
              <a:rPr lang="en-US" sz="2000" dirty="0">
                <a:solidFill>
                  <a:schemeClr val="accent6">
                    <a:lumMod val="50000"/>
                  </a:schemeClr>
                </a:solidFill>
              </a:rPr>
              <a:t>Enhancing and increasing Biogeochemical observations</a:t>
            </a:r>
          </a:p>
          <a:p>
            <a:pPr marL="285750" indent="-285750">
              <a:buFont typeface="Arial" panose="020B0604020202020204" pitchFamily="34" charset="0"/>
              <a:buChar char="•"/>
            </a:pPr>
            <a:r>
              <a:rPr lang="en-US" sz="2000" dirty="0">
                <a:solidFill>
                  <a:schemeClr val="accent6">
                    <a:lumMod val="50000"/>
                  </a:schemeClr>
                </a:solidFill>
              </a:rPr>
              <a:t>Provide open access to data</a:t>
            </a:r>
          </a:p>
          <a:p>
            <a:pPr marL="285750" indent="-285750">
              <a:buFont typeface="Arial" panose="020B0604020202020204" pitchFamily="34" charset="0"/>
              <a:buChar char="•"/>
            </a:pPr>
            <a:r>
              <a:rPr lang="en-US" sz="2000" dirty="0">
                <a:solidFill>
                  <a:schemeClr val="accent6">
                    <a:lumMod val="50000"/>
                  </a:schemeClr>
                </a:solidFill>
              </a:rPr>
              <a:t>Establish an interface with users of data (both end and intermediate users)</a:t>
            </a:r>
          </a:p>
        </p:txBody>
      </p:sp>
      <p:sp>
        <p:nvSpPr>
          <p:cNvPr id="14" name="CuadroTexto 13">
            <a:extLst>
              <a:ext uri="{FF2B5EF4-FFF2-40B4-BE49-F238E27FC236}">
                <a16:creationId xmlns:a16="http://schemas.microsoft.com/office/drawing/2014/main" id="{10165DB5-8874-477C-B6DE-47AA62684930}"/>
              </a:ext>
            </a:extLst>
          </p:cNvPr>
          <p:cNvSpPr txBox="1"/>
          <p:nvPr/>
        </p:nvSpPr>
        <p:spPr>
          <a:xfrm>
            <a:off x="6821797" y="2503860"/>
            <a:ext cx="5232723" cy="3354765"/>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accent5">
                    <a:lumMod val="50000"/>
                  </a:schemeClr>
                </a:solidFill>
              </a:rPr>
              <a:t>Performing (and updating) European HFR Inventory </a:t>
            </a:r>
            <a:r>
              <a:rPr lang="en-US" sz="1200" u="sng" dirty="0">
                <a:hlinkClick r:id="rId2"/>
              </a:rPr>
              <a:t>http://eurogoos.eu/download/publications/EU_HFRadar_inventory.pdf</a:t>
            </a:r>
            <a:endParaRPr lang="es-ES" sz="1200" dirty="0"/>
          </a:p>
          <a:p>
            <a:pPr marL="285750" indent="-285750">
              <a:buFont typeface="Arial" panose="020B0604020202020204" pitchFamily="34" charset="0"/>
              <a:buChar char="•"/>
            </a:pPr>
            <a:r>
              <a:rPr lang="en-US" sz="2000" dirty="0">
                <a:solidFill>
                  <a:schemeClr val="accent5">
                    <a:lumMod val="50000"/>
                  </a:schemeClr>
                </a:solidFill>
              </a:rPr>
              <a:t>Significant progress on standardization of Data format, control and distribution.</a:t>
            </a:r>
          </a:p>
          <a:p>
            <a:pPr marL="285750" indent="-285750">
              <a:buFont typeface="Arial" panose="020B0604020202020204" pitchFamily="34" charset="0"/>
              <a:buChar char="•"/>
            </a:pPr>
            <a:r>
              <a:rPr lang="en-US" sz="2000" dirty="0">
                <a:solidFill>
                  <a:schemeClr val="accent5">
                    <a:lumMod val="50000"/>
                  </a:schemeClr>
                </a:solidFill>
              </a:rPr>
              <a:t>Allowing open access data in European data infrastructure</a:t>
            </a:r>
          </a:p>
          <a:p>
            <a:pPr marL="285750" indent="-285750">
              <a:buFont typeface="Arial" panose="020B0604020202020204" pitchFamily="34" charset="0"/>
              <a:buChar char="•"/>
            </a:pPr>
            <a:r>
              <a:rPr lang="en-US" sz="2000" dirty="0">
                <a:solidFill>
                  <a:schemeClr val="accent5">
                    <a:lumMod val="50000"/>
                  </a:schemeClr>
                </a:solidFill>
              </a:rPr>
              <a:t>Focus on users (Data assimilation and model assessment, Marine Safety, Coastal and Marine Environment, Marine resources)</a:t>
            </a:r>
          </a:p>
          <a:p>
            <a:pPr marL="285750" indent="-285750">
              <a:buFont typeface="Arial" panose="020B0604020202020204" pitchFamily="34" charset="0"/>
              <a:buChar char="•"/>
            </a:pPr>
            <a:endParaRPr lang="en-US" sz="2000" dirty="0">
              <a:solidFill>
                <a:schemeClr val="accent5">
                  <a:lumMod val="50000"/>
                </a:schemeClr>
              </a:solidFill>
            </a:endParaRPr>
          </a:p>
        </p:txBody>
      </p:sp>
      <p:pic>
        <p:nvPicPr>
          <p:cNvPr id="16" name="Picture 4">
            <a:extLst>
              <a:ext uri="{FF2B5EF4-FFF2-40B4-BE49-F238E27FC236}">
                <a16:creationId xmlns:a16="http://schemas.microsoft.com/office/drawing/2014/main" id="{BF793CAD-5C6A-46EE-87AD-172D90C8236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33992" y="784613"/>
            <a:ext cx="3341907" cy="75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7" name="Title 5">
            <a:extLst>
              <a:ext uri="{FF2B5EF4-FFF2-40B4-BE49-F238E27FC236}">
                <a16:creationId xmlns:a16="http://schemas.microsoft.com/office/drawing/2014/main" id="{F0BA95A7-FD70-425C-BCF0-A66DD47FBEE8}"/>
              </a:ext>
            </a:extLst>
          </p:cNvPr>
          <p:cNvSpPr txBox="1">
            <a:spLocks/>
          </p:cNvSpPr>
          <p:nvPr/>
        </p:nvSpPr>
        <p:spPr bwMode="auto">
          <a:xfrm>
            <a:off x="1807796" y="1994644"/>
            <a:ext cx="5014937" cy="23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noAutofit/>
          </a:bodyPr>
          <a:lstStyle>
            <a:lvl1pPr algn="l" defTabSz="496888" rtl="0" eaLnBrk="1" fontAlgn="base" hangingPunct="1">
              <a:spcBef>
                <a:spcPct val="0"/>
              </a:spcBef>
              <a:spcAft>
                <a:spcPct val="0"/>
              </a:spcAft>
              <a:defRPr lang="en-US" sz="3200" kern="1200" baseline="0" dirty="0">
                <a:solidFill>
                  <a:srgbClr val="D25A1F"/>
                </a:solidFill>
                <a:latin typeface="+mn-lt"/>
                <a:ea typeface="ＭＳ Ｐゴシック" charset="0"/>
                <a:cs typeface="ＭＳ Ｐゴシック" charset="0"/>
              </a:defRPr>
            </a:lvl1pPr>
            <a:lvl2pPr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2pPr>
            <a:lvl3pPr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3pPr>
            <a:lvl4pPr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4pPr>
            <a:lvl5pPr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5pPr>
            <a:lvl6pPr marL="457200"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6pPr>
            <a:lvl7pPr marL="914400"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7pPr>
            <a:lvl8pPr marL="1371600"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8pPr>
            <a:lvl9pPr marL="1828800"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9pPr>
          </a:lstStyle>
          <a:p>
            <a:r>
              <a:rPr lang="es-ES" sz="2800" b="1" dirty="0" err="1">
                <a:solidFill>
                  <a:schemeClr val="accent6">
                    <a:lumMod val="75000"/>
                  </a:schemeClr>
                </a:solidFill>
                <a:latin typeface="+mj-lt"/>
              </a:rPr>
              <a:t>EuroGOOS</a:t>
            </a:r>
            <a:r>
              <a:rPr lang="es-ES" sz="2800" b="1" dirty="0">
                <a:solidFill>
                  <a:schemeClr val="accent6">
                    <a:lumMod val="75000"/>
                  </a:schemeClr>
                </a:solidFill>
                <a:latin typeface="+mj-lt"/>
              </a:rPr>
              <a:t> </a:t>
            </a:r>
            <a:r>
              <a:rPr lang="es-ES" sz="2800" b="1" dirty="0" err="1">
                <a:solidFill>
                  <a:schemeClr val="accent6">
                    <a:lumMod val="75000"/>
                  </a:schemeClr>
                </a:solidFill>
                <a:latin typeface="+mj-lt"/>
              </a:rPr>
              <a:t>strategy</a:t>
            </a:r>
            <a:r>
              <a:rPr lang="es-ES" sz="2800" b="1" dirty="0">
                <a:solidFill>
                  <a:schemeClr val="accent6">
                    <a:lumMod val="75000"/>
                  </a:schemeClr>
                </a:solidFill>
                <a:latin typeface="+mj-lt"/>
              </a:rPr>
              <a:t> </a:t>
            </a:r>
            <a:r>
              <a:rPr lang="es-ES" sz="1600" b="1" dirty="0" err="1">
                <a:solidFill>
                  <a:schemeClr val="accent6">
                    <a:lumMod val="75000"/>
                  </a:schemeClr>
                </a:solidFill>
                <a:latin typeface="+mj-lt"/>
              </a:rPr>
              <a:t>Priorities</a:t>
            </a:r>
            <a:r>
              <a:rPr lang="es-ES" sz="1600" b="1" dirty="0">
                <a:solidFill>
                  <a:schemeClr val="accent6">
                    <a:lumMod val="75000"/>
                  </a:schemeClr>
                </a:solidFill>
                <a:latin typeface="+mj-lt"/>
              </a:rPr>
              <a:t> 2016-2018</a:t>
            </a:r>
          </a:p>
        </p:txBody>
      </p:sp>
      <p:sp>
        <p:nvSpPr>
          <p:cNvPr id="18" name="Rectángulo 17">
            <a:extLst>
              <a:ext uri="{FF2B5EF4-FFF2-40B4-BE49-F238E27FC236}">
                <a16:creationId xmlns:a16="http://schemas.microsoft.com/office/drawing/2014/main" id="{E57C885E-9439-43A6-A968-FA8C45720F84}"/>
              </a:ext>
            </a:extLst>
          </p:cNvPr>
          <p:cNvSpPr/>
          <p:nvPr/>
        </p:nvSpPr>
        <p:spPr>
          <a:xfrm>
            <a:off x="6821797" y="1873832"/>
            <a:ext cx="3947337" cy="523220"/>
          </a:xfrm>
          <a:prstGeom prst="rect">
            <a:avLst/>
          </a:prstGeom>
        </p:spPr>
        <p:txBody>
          <a:bodyPr wrap="square">
            <a:spAutoFit/>
          </a:bodyPr>
          <a:lstStyle/>
          <a:p>
            <a:r>
              <a:rPr lang="es-ES" sz="2800" b="1" dirty="0">
                <a:solidFill>
                  <a:srgbClr val="002060"/>
                </a:solidFill>
                <a:latin typeface="Calibri Light" panose="020F0302020204030204" pitchFamily="34" charset="0"/>
              </a:rPr>
              <a:t>HF Radar </a:t>
            </a:r>
            <a:r>
              <a:rPr lang="es-ES" sz="2800" b="1" dirty="0" err="1">
                <a:solidFill>
                  <a:srgbClr val="002060"/>
                </a:solidFill>
                <a:latin typeface="Calibri Light" panose="020F0302020204030204" pitchFamily="34" charset="0"/>
              </a:rPr>
              <a:t>Task</a:t>
            </a:r>
            <a:r>
              <a:rPr lang="es-ES" sz="2800" b="1" dirty="0">
                <a:solidFill>
                  <a:srgbClr val="002060"/>
                </a:solidFill>
                <a:latin typeface="Calibri Light" panose="020F0302020204030204" pitchFamily="34" charset="0"/>
              </a:rPr>
              <a:t> </a:t>
            </a:r>
            <a:r>
              <a:rPr lang="es-ES" sz="2800" b="1" dirty="0" err="1">
                <a:solidFill>
                  <a:srgbClr val="002060"/>
                </a:solidFill>
                <a:latin typeface="Calibri Light" panose="020F0302020204030204" pitchFamily="34" charset="0"/>
              </a:rPr>
              <a:t>Team</a:t>
            </a:r>
            <a:r>
              <a:rPr lang="es-ES" sz="2800" b="1" dirty="0">
                <a:solidFill>
                  <a:srgbClr val="002060"/>
                </a:solidFill>
                <a:latin typeface="Calibri Light" panose="020F0302020204030204" pitchFamily="34" charset="0"/>
              </a:rPr>
              <a:t> </a:t>
            </a:r>
            <a:r>
              <a:rPr lang="es-ES" sz="1600" b="1" dirty="0" err="1">
                <a:solidFill>
                  <a:srgbClr val="002060"/>
                </a:solidFill>
                <a:latin typeface="Calibri Light" panose="020F0302020204030204" pitchFamily="34" charset="0"/>
              </a:rPr>
              <a:t>Actions</a:t>
            </a:r>
            <a:endParaRPr lang="es-ES" sz="1600" dirty="0">
              <a:solidFill>
                <a:srgbClr val="002060"/>
              </a:solidFill>
              <a:latin typeface="Calibri Light" panose="020F0302020204030204" pitchFamily="34" charset="0"/>
            </a:endParaRPr>
          </a:p>
        </p:txBody>
      </p:sp>
    </p:spTree>
    <p:extLst>
      <p:ext uri="{BB962C8B-B14F-4D97-AF65-F5344CB8AC3E}">
        <p14:creationId xmlns:p14="http://schemas.microsoft.com/office/powerpoint/2010/main" val="1080180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s-ES" altLang="it-IT" sz="1800" b="0" i="0" u="none" strike="noStrike" cap="none" normalizeH="0" baseline="0">
              <a:ln>
                <a:noFill/>
              </a:ln>
              <a:solidFill>
                <a:schemeClr val="tx1"/>
              </a:solidFill>
              <a:effectLst/>
              <a:latin typeface="Arial" panose="020B0604020202020204" pitchFamily="34" charset="0"/>
            </a:endParaRPr>
          </a:p>
        </p:txBody>
      </p:sp>
      <p:sp>
        <p:nvSpPr>
          <p:cNvPr id="23" name="Rettangolo 1"/>
          <p:cNvSpPr/>
          <p:nvPr/>
        </p:nvSpPr>
        <p:spPr>
          <a:xfrm>
            <a:off x="1808699" y="228600"/>
            <a:ext cx="10590961" cy="764825"/>
          </a:xfrm>
          <a:prstGeom prst="rect">
            <a:avLst/>
          </a:prstGeom>
        </p:spPr>
        <p:txBody>
          <a:bodyPr wrap="square">
            <a:spAutoFit/>
          </a:bodyPr>
          <a:lstStyle/>
          <a:p>
            <a:pPr indent="228600">
              <a:lnSpc>
                <a:spcPct val="115000"/>
              </a:lnSpc>
            </a:pPr>
            <a:r>
              <a:rPr lang="en-US" sz="2000" b="1" i="1" dirty="0">
                <a:solidFill>
                  <a:srgbClr val="00B050"/>
                </a:solidFill>
                <a:latin typeface="Calibri" panose="020F0502020204030204" pitchFamily="34" charset="0"/>
                <a:ea typeface="Arial" panose="020B0604020202020204" pitchFamily="34" charset="0"/>
                <a:cs typeface="Arial" panose="020B0604020202020204" pitchFamily="34" charset="0"/>
              </a:rPr>
              <a:t>Paving the way to European HFR network in line with international efforts</a:t>
            </a:r>
            <a:endParaRPr lang="it-IT" sz="2000" b="1" dirty="0">
              <a:solidFill>
                <a:srgbClr val="00B050"/>
              </a:solidFill>
              <a:latin typeface="Times New Roman" panose="02020603050405020304" pitchFamily="18" charset="0"/>
              <a:ea typeface="Times New Roman" panose="02020603050405020304" pitchFamily="18" charset="0"/>
            </a:endParaRPr>
          </a:p>
          <a:p>
            <a:pPr indent="228600">
              <a:lnSpc>
                <a:spcPct val="115000"/>
              </a:lnSpc>
              <a:spcAft>
                <a:spcPts val="0"/>
              </a:spcAft>
            </a:pPr>
            <a:r>
              <a:rPr lang="en-US" b="1" dirty="0">
                <a:solidFill>
                  <a:schemeClr val="accent5">
                    <a:lumMod val="50000"/>
                  </a:schemeClr>
                </a:solidFill>
                <a:latin typeface="Calibri" panose="020F0502020204030204" pitchFamily="34" charset="0"/>
                <a:ea typeface="Times New Roman" panose="02020603050405020304" pitchFamily="18" charset="0"/>
                <a:cs typeface="Arial" panose="020B0604020202020204" pitchFamily="34" charset="0"/>
              </a:rPr>
              <a:t>3. EuroGOOS HF Radar Task Team</a:t>
            </a:r>
          </a:p>
        </p:txBody>
      </p:sp>
      <p:sp>
        <p:nvSpPr>
          <p:cNvPr id="9" name="Rectángulo 8">
            <a:extLst>
              <a:ext uri="{FF2B5EF4-FFF2-40B4-BE49-F238E27FC236}">
                <a16:creationId xmlns:a16="http://schemas.microsoft.com/office/drawing/2014/main" id="{83069575-8301-4565-8DA8-FF5884278FBB}"/>
              </a:ext>
            </a:extLst>
          </p:cNvPr>
          <p:cNvSpPr/>
          <p:nvPr/>
        </p:nvSpPr>
        <p:spPr>
          <a:xfrm>
            <a:off x="4769365" y="1400159"/>
            <a:ext cx="3531328" cy="430887"/>
          </a:xfrm>
          <a:prstGeom prst="rect">
            <a:avLst/>
          </a:prstGeom>
        </p:spPr>
        <p:txBody>
          <a:bodyPr wrap="square">
            <a:spAutoFit/>
          </a:bodyPr>
          <a:lstStyle/>
          <a:p>
            <a:r>
              <a:rPr lang="es-ES" sz="2200" b="1" dirty="0">
                <a:solidFill>
                  <a:schemeClr val="accent6">
                    <a:lumMod val="75000"/>
                  </a:schemeClr>
                </a:solidFill>
                <a:latin typeface="Calibri" panose="020F0502020204030204" pitchFamily="34" charset="0"/>
              </a:rPr>
              <a:t>iii. </a:t>
            </a:r>
            <a:r>
              <a:rPr lang="es-ES" sz="2200" b="1" dirty="0" err="1">
                <a:solidFill>
                  <a:schemeClr val="accent6">
                    <a:lumMod val="75000"/>
                  </a:schemeClr>
                </a:solidFill>
                <a:latin typeface="Calibri" panose="020F0502020204030204" pitchFamily="34" charset="0"/>
              </a:rPr>
              <a:t>Products</a:t>
            </a:r>
            <a:r>
              <a:rPr lang="es-ES" sz="2200" b="1" dirty="0">
                <a:solidFill>
                  <a:schemeClr val="accent6">
                    <a:lumMod val="75000"/>
                  </a:schemeClr>
                </a:solidFill>
                <a:latin typeface="Calibri" panose="020F0502020204030204" pitchFamily="34" charset="0"/>
              </a:rPr>
              <a:t> </a:t>
            </a:r>
            <a:endParaRPr lang="es-ES" sz="2200" dirty="0">
              <a:solidFill>
                <a:schemeClr val="accent6">
                  <a:lumMod val="75000"/>
                </a:schemeClr>
              </a:solidFill>
              <a:latin typeface="Calibri" panose="020F0502020204030204" pitchFamily="34" charset="0"/>
            </a:endParaRPr>
          </a:p>
        </p:txBody>
      </p:sp>
      <p:sp>
        <p:nvSpPr>
          <p:cNvPr id="10" name="CuadroTexto 9">
            <a:extLst>
              <a:ext uri="{FF2B5EF4-FFF2-40B4-BE49-F238E27FC236}">
                <a16:creationId xmlns:a16="http://schemas.microsoft.com/office/drawing/2014/main" id="{4AEF4B1E-09E5-4DAF-8788-3D4475E46DD5}"/>
              </a:ext>
            </a:extLst>
          </p:cNvPr>
          <p:cNvSpPr txBox="1"/>
          <p:nvPr/>
        </p:nvSpPr>
        <p:spPr>
          <a:xfrm>
            <a:off x="1759786" y="2613262"/>
            <a:ext cx="4615083"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accent6">
                    <a:lumMod val="50000"/>
                  </a:schemeClr>
                </a:solidFill>
              </a:rPr>
              <a:t>Production of fit for purpose products and services for end-users</a:t>
            </a:r>
          </a:p>
          <a:p>
            <a:pPr marL="285750" indent="-285750">
              <a:buFont typeface="Arial" panose="020B0604020202020204" pitchFamily="34" charset="0"/>
              <a:buChar char="•"/>
            </a:pPr>
            <a:r>
              <a:rPr lang="en-US" sz="2000" dirty="0">
                <a:solidFill>
                  <a:schemeClr val="accent6">
                    <a:lumMod val="50000"/>
                  </a:schemeClr>
                </a:solidFill>
              </a:rPr>
              <a:t>Building collaborations with CMEMS, </a:t>
            </a:r>
            <a:r>
              <a:rPr lang="en-US" sz="2000" dirty="0" err="1">
                <a:solidFill>
                  <a:schemeClr val="accent6">
                    <a:lumMod val="50000"/>
                  </a:schemeClr>
                </a:solidFill>
              </a:rPr>
              <a:t>EMODnet</a:t>
            </a:r>
            <a:r>
              <a:rPr lang="en-US" sz="2000" dirty="0">
                <a:solidFill>
                  <a:schemeClr val="accent6">
                    <a:lumMod val="50000"/>
                  </a:schemeClr>
                </a:solidFill>
              </a:rPr>
              <a:t>, ICES, GEO, GOOS and other users</a:t>
            </a:r>
          </a:p>
          <a:p>
            <a:pPr marL="285750" indent="-285750">
              <a:buFont typeface="Arial" panose="020B0604020202020204" pitchFamily="34" charset="0"/>
              <a:buChar char="•"/>
            </a:pPr>
            <a:r>
              <a:rPr lang="en-US" sz="2000" dirty="0">
                <a:solidFill>
                  <a:schemeClr val="accent6">
                    <a:lumMod val="50000"/>
                  </a:schemeClr>
                </a:solidFill>
              </a:rPr>
              <a:t>MSFD tailored products</a:t>
            </a:r>
          </a:p>
          <a:p>
            <a:pPr marL="285750" indent="-285750">
              <a:buFont typeface="Arial" panose="020B0604020202020204" pitchFamily="34" charset="0"/>
              <a:buChar char="•"/>
            </a:pPr>
            <a:r>
              <a:rPr lang="en-US" sz="2000" dirty="0">
                <a:solidFill>
                  <a:schemeClr val="accent6">
                    <a:lumMod val="50000"/>
                  </a:schemeClr>
                </a:solidFill>
              </a:rPr>
              <a:t>User uptake: communicating with both users and producers</a:t>
            </a:r>
            <a:endParaRPr lang="es-ES" sz="2000" dirty="0">
              <a:solidFill>
                <a:schemeClr val="accent6">
                  <a:lumMod val="50000"/>
                </a:schemeClr>
              </a:solidFill>
            </a:endParaRPr>
          </a:p>
        </p:txBody>
      </p:sp>
      <p:sp>
        <p:nvSpPr>
          <p:cNvPr id="12" name="CuadroTexto 11">
            <a:extLst>
              <a:ext uri="{FF2B5EF4-FFF2-40B4-BE49-F238E27FC236}">
                <a16:creationId xmlns:a16="http://schemas.microsoft.com/office/drawing/2014/main" id="{06C936A4-E4BD-4124-94E6-CBC2B11E3FBF}"/>
              </a:ext>
            </a:extLst>
          </p:cNvPr>
          <p:cNvSpPr txBox="1"/>
          <p:nvPr/>
        </p:nvSpPr>
        <p:spPr>
          <a:xfrm>
            <a:off x="6687429" y="2595595"/>
            <a:ext cx="5504571"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accent5">
                    <a:lumMod val="50000"/>
                  </a:schemeClr>
                </a:solidFill>
              </a:rPr>
              <a:t>Development of advanced products (Data gap filling and refined grid products, Short term prediction, </a:t>
            </a:r>
            <a:r>
              <a:rPr lang="en-US" sz="2000" dirty="0" err="1">
                <a:solidFill>
                  <a:schemeClr val="accent5">
                    <a:lumMod val="50000"/>
                  </a:schemeClr>
                </a:solidFill>
              </a:rPr>
              <a:t>Lagrangian</a:t>
            </a:r>
            <a:r>
              <a:rPr lang="en-US" sz="2000" dirty="0">
                <a:solidFill>
                  <a:schemeClr val="accent5">
                    <a:lumMod val="50000"/>
                  </a:schemeClr>
                </a:solidFill>
              </a:rPr>
              <a:t>)</a:t>
            </a:r>
          </a:p>
          <a:p>
            <a:pPr marL="285750" indent="-285750">
              <a:buFont typeface="Arial" panose="020B0604020202020204" pitchFamily="34" charset="0"/>
              <a:buChar char="•"/>
            </a:pPr>
            <a:r>
              <a:rPr lang="en-US" sz="2000" dirty="0">
                <a:solidFill>
                  <a:schemeClr val="accent5">
                    <a:lumMod val="50000"/>
                  </a:schemeClr>
                </a:solidFill>
              </a:rPr>
              <a:t>Working both at European level (JERICO-NEXT, </a:t>
            </a:r>
            <a:r>
              <a:rPr lang="en-US" sz="2000" dirty="0" err="1">
                <a:solidFill>
                  <a:schemeClr val="accent5">
                    <a:lumMod val="50000"/>
                  </a:schemeClr>
                </a:solidFill>
              </a:rPr>
              <a:t>EMODnet</a:t>
            </a:r>
            <a:r>
              <a:rPr lang="en-US" sz="2000" dirty="0">
                <a:solidFill>
                  <a:schemeClr val="accent5">
                    <a:lumMod val="50000"/>
                  </a:schemeClr>
                </a:solidFill>
              </a:rPr>
              <a:t>, CMEMS…) and between downstream services</a:t>
            </a:r>
          </a:p>
          <a:p>
            <a:pPr marL="285750" indent="-285750">
              <a:buFont typeface="Arial" panose="020B0604020202020204" pitchFamily="34" charset="0"/>
              <a:buChar char="•"/>
            </a:pPr>
            <a:r>
              <a:rPr lang="en-US" sz="2000" dirty="0">
                <a:solidFill>
                  <a:schemeClr val="accent5">
                    <a:lumMod val="50000"/>
                  </a:schemeClr>
                </a:solidFill>
              </a:rPr>
              <a:t>MSFD: Environmental programs with strong hydrodynamic and transport monitoring components</a:t>
            </a:r>
          </a:p>
          <a:p>
            <a:pPr marL="285750" indent="-285750">
              <a:buFont typeface="Arial" panose="020B0604020202020204" pitchFamily="34" charset="0"/>
              <a:buChar char="•"/>
            </a:pPr>
            <a:r>
              <a:rPr lang="en-US" sz="2000" dirty="0">
                <a:solidFill>
                  <a:schemeClr val="accent5">
                    <a:lumMod val="50000"/>
                  </a:schemeClr>
                </a:solidFill>
              </a:rPr>
              <a:t>Integration of HFRs with other observing technologies with wider horizontal (as the satellite remote sensing) and vertical coverage (as profilers, ADCPs in fixed stations or gliders)</a:t>
            </a:r>
          </a:p>
          <a:p>
            <a:pPr marL="285750" indent="-285750">
              <a:buFont typeface="Arial" panose="020B0604020202020204" pitchFamily="34" charset="0"/>
              <a:buChar char="•"/>
            </a:pPr>
            <a:endParaRPr lang="en-US" sz="2000" dirty="0">
              <a:solidFill>
                <a:schemeClr val="accent5">
                  <a:lumMod val="50000"/>
                </a:schemeClr>
              </a:solidFill>
            </a:endParaRPr>
          </a:p>
        </p:txBody>
      </p:sp>
      <p:pic>
        <p:nvPicPr>
          <p:cNvPr id="14" name="Picture 4">
            <a:extLst>
              <a:ext uri="{FF2B5EF4-FFF2-40B4-BE49-F238E27FC236}">
                <a16:creationId xmlns:a16="http://schemas.microsoft.com/office/drawing/2014/main" id="{C035CCF9-A03E-4D0F-8EB4-00B094D4BB6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33992" y="784613"/>
            <a:ext cx="3341907" cy="75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5" name="Title 5">
            <a:extLst>
              <a:ext uri="{FF2B5EF4-FFF2-40B4-BE49-F238E27FC236}">
                <a16:creationId xmlns:a16="http://schemas.microsoft.com/office/drawing/2014/main" id="{3B69D271-7399-4142-9DC4-D9DB4D07E421}"/>
              </a:ext>
            </a:extLst>
          </p:cNvPr>
          <p:cNvSpPr txBox="1">
            <a:spLocks/>
          </p:cNvSpPr>
          <p:nvPr/>
        </p:nvSpPr>
        <p:spPr bwMode="auto">
          <a:xfrm>
            <a:off x="1807796" y="1994644"/>
            <a:ext cx="5014937" cy="23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noAutofit/>
          </a:bodyPr>
          <a:lstStyle>
            <a:lvl1pPr algn="l" defTabSz="496888" rtl="0" eaLnBrk="1" fontAlgn="base" hangingPunct="1">
              <a:spcBef>
                <a:spcPct val="0"/>
              </a:spcBef>
              <a:spcAft>
                <a:spcPct val="0"/>
              </a:spcAft>
              <a:defRPr lang="en-US" sz="3200" kern="1200" baseline="0" dirty="0">
                <a:solidFill>
                  <a:srgbClr val="D25A1F"/>
                </a:solidFill>
                <a:latin typeface="+mn-lt"/>
                <a:ea typeface="ＭＳ Ｐゴシック" charset="0"/>
                <a:cs typeface="ＭＳ Ｐゴシック" charset="0"/>
              </a:defRPr>
            </a:lvl1pPr>
            <a:lvl2pPr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2pPr>
            <a:lvl3pPr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3pPr>
            <a:lvl4pPr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4pPr>
            <a:lvl5pPr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5pPr>
            <a:lvl6pPr marL="457200"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6pPr>
            <a:lvl7pPr marL="914400"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7pPr>
            <a:lvl8pPr marL="1371600"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8pPr>
            <a:lvl9pPr marL="1828800"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9pPr>
          </a:lstStyle>
          <a:p>
            <a:r>
              <a:rPr lang="es-ES" sz="2800" b="1" dirty="0" err="1">
                <a:solidFill>
                  <a:schemeClr val="accent6">
                    <a:lumMod val="75000"/>
                  </a:schemeClr>
                </a:solidFill>
                <a:latin typeface="+mj-lt"/>
              </a:rPr>
              <a:t>EuroGOOS</a:t>
            </a:r>
            <a:r>
              <a:rPr lang="es-ES" sz="2800" b="1" dirty="0">
                <a:solidFill>
                  <a:schemeClr val="accent6">
                    <a:lumMod val="75000"/>
                  </a:schemeClr>
                </a:solidFill>
                <a:latin typeface="+mj-lt"/>
              </a:rPr>
              <a:t> </a:t>
            </a:r>
            <a:r>
              <a:rPr lang="es-ES" sz="2800" b="1" dirty="0" err="1">
                <a:solidFill>
                  <a:schemeClr val="accent6">
                    <a:lumMod val="75000"/>
                  </a:schemeClr>
                </a:solidFill>
                <a:latin typeface="+mj-lt"/>
              </a:rPr>
              <a:t>strategy</a:t>
            </a:r>
            <a:r>
              <a:rPr lang="es-ES" sz="2800" b="1" dirty="0">
                <a:solidFill>
                  <a:schemeClr val="accent6">
                    <a:lumMod val="75000"/>
                  </a:schemeClr>
                </a:solidFill>
                <a:latin typeface="+mj-lt"/>
              </a:rPr>
              <a:t> </a:t>
            </a:r>
            <a:r>
              <a:rPr lang="es-ES" sz="1600" b="1" dirty="0" err="1">
                <a:solidFill>
                  <a:schemeClr val="accent6">
                    <a:lumMod val="75000"/>
                  </a:schemeClr>
                </a:solidFill>
                <a:latin typeface="+mj-lt"/>
              </a:rPr>
              <a:t>Priorities</a:t>
            </a:r>
            <a:r>
              <a:rPr lang="es-ES" sz="1600" b="1" dirty="0">
                <a:solidFill>
                  <a:schemeClr val="accent6">
                    <a:lumMod val="75000"/>
                  </a:schemeClr>
                </a:solidFill>
                <a:latin typeface="+mj-lt"/>
              </a:rPr>
              <a:t> 2016-2018</a:t>
            </a:r>
          </a:p>
        </p:txBody>
      </p:sp>
      <p:sp>
        <p:nvSpPr>
          <p:cNvPr id="16" name="Rectángulo 15">
            <a:extLst>
              <a:ext uri="{FF2B5EF4-FFF2-40B4-BE49-F238E27FC236}">
                <a16:creationId xmlns:a16="http://schemas.microsoft.com/office/drawing/2014/main" id="{560883C8-1F6D-48B7-BA72-838604B224EF}"/>
              </a:ext>
            </a:extLst>
          </p:cNvPr>
          <p:cNvSpPr/>
          <p:nvPr/>
        </p:nvSpPr>
        <p:spPr>
          <a:xfrm>
            <a:off x="6821797" y="1873832"/>
            <a:ext cx="3947337" cy="523220"/>
          </a:xfrm>
          <a:prstGeom prst="rect">
            <a:avLst/>
          </a:prstGeom>
        </p:spPr>
        <p:txBody>
          <a:bodyPr wrap="square">
            <a:spAutoFit/>
          </a:bodyPr>
          <a:lstStyle/>
          <a:p>
            <a:r>
              <a:rPr lang="es-ES" sz="2800" b="1" dirty="0">
                <a:solidFill>
                  <a:srgbClr val="002060"/>
                </a:solidFill>
                <a:latin typeface="Calibri Light" panose="020F0302020204030204" pitchFamily="34" charset="0"/>
              </a:rPr>
              <a:t>HF Radar </a:t>
            </a:r>
            <a:r>
              <a:rPr lang="es-ES" sz="2800" b="1" dirty="0" err="1">
                <a:solidFill>
                  <a:srgbClr val="002060"/>
                </a:solidFill>
                <a:latin typeface="Calibri Light" panose="020F0302020204030204" pitchFamily="34" charset="0"/>
              </a:rPr>
              <a:t>Task</a:t>
            </a:r>
            <a:r>
              <a:rPr lang="es-ES" sz="2800" b="1" dirty="0">
                <a:solidFill>
                  <a:srgbClr val="002060"/>
                </a:solidFill>
                <a:latin typeface="Calibri Light" panose="020F0302020204030204" pitchFamily="34" charset="0"/>
              </a:rPr>
              <a:t> </a:t>
            </a:r>
            <a:r>
              <a:rPr lang="es-ES" sz="2800" b="1" dirty="0" err="1">
                <a:solidFill>
                  <a:srgbClr val="002060"/>
                </a:solidFill>
                <a:latin typeface="Calibri Light" panose="020F0302020204030204" pitchFamily="34" charset="0"/>
              </a:rPr>
              <a:t>Team</a:t>
            </a:r>
            <a:r>
              <a:rPr lang="es-ES" sz="2800" b="1" dirty="0">
                <a:solidFill>
                  <a:srgbClr val="002060"/>
                </a:solidFill>
                <a:latin typeface="Calibri Light" panose="020F0302020204030204" pitchFamily="34" charset="0"/>
              </a:rPr>
              <a:t> </a:t>
            </a:r>
            <a:r>
              <a:rPr lang="es-ES" sz="1600" b="1" dirty="0" err="1">
                <a:solidFill>
                  <a:srgbClr val="002060"/>
                </a:solidFill>
                <a:latin typeface="Calibri Light" panose="020F0302020204030204" pitchFamily="34" charset="0"/>
              </a:rPr>
              <a:t>Actions</a:t>
            </a:r>
            <a:endParaRPr lang="es-ES" sz="1600" dirty="0">
              <a:solidFill>
                <a:srgbClr val="002060"/>
              </a:solidFill>
              <a:latin typeface="Calibri Light" panose="020F0302020204030204" pitchFamily="34" charset="0"/>
            </a:endParaRPr>
          </a:p>
        </p:txBody>
      </p:sp>
    </p:spTree>
    <p:extLst>
      <p:ext uri="{BB962C8B-B14F-4D97-AF65-F5344CB8AC3E}">
        <p14:creationId xmlns:p14="http://schemas.microsoft.com/office/powerpoint/2010/main" val="3207023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s-ES" altLang="it-IT" sz="1800" b="0" i="0" u="none" strike="noStrike" cap="none" normalizeH="0" baseline="0">
              <a:ln>
                <a:noFill/>
              </a:ln>
              <a:solidFill>
                <a:schemeClr val="tx1"/>
              </a:solidFill>
              <a:effectLst/>
              <a:latin typeface="Arial" panose="020B0604020202020204" pitchFamily="34" charset="0"/>
            </a:endParaRPr>
          </a:p>
        </p:txBody>
      </p:sp>
      <p:sp>
        <p:nvSpPr>
          <p:cNvPr id="23" name="Rettangolo 1"/>
          <p:cNvSpPr/>
          <p:nvPr/>
        </p:nvSpPr>
        <p:spPr>
          <a:xfrm>
            <a:off x="1808699" y="228600"/>
            <a:ext cx="10590961" cy="764825"/>
          </a:xfrm>
          <a:prstGeom prst="rect">
            <a:avLst/>
          </a:prstGeom>
        </p:spPr>
        <p:txBody>
          <a:bodyPr wrap="square">
            <a:spAutoFit/>
          </a:bodyPr>
          <a:lstStyle/>
          <a:p>
            <a:pPr indent="228600">
              <a:lnSpc>
                <a:spcPct val="115000"/>
              </a:lnSpc>
            </a:pPr>
            <a:r>
              <a:rPr lang="en-US" sz="2000" b="1" i="1" dirty="0">
                <a:solidFill>
                  <a:srgbClr val="00B050"/>
                </a:solidFill>
                <a:latin typeface="Calibri" panose="020F0502020204030204" pitchFamily="34" charset="0"/>
                <a:ea typeface="Arial" panose="020B0604020202020204" pitchFamily="34" charset="0"/>
                <a:cs typeface="Arial" panose="020B0604020202020204" pitchFamily="34" charset="0"/>
              </a:rPr>
              <a:t>Paving the way to European HFR network in line with international efforts</a:t>
            </a:r>
            <a:endParaRPr lang="it-IT" sz="2000" b="1" dirty="0">
              <a:solidFill>
                <a:srgbClr val="00B050"/>
              </a:solidFill>
              <a:latin typeface="Times New Roman" panose="02020603050405020304" pitchFamily="18" charset="0"/>
              <a:ea typeface="Times New Roman" panose="02020603050405020304" pitchFamily="18" charset="0"/>
            </a:endParaRPr>
          </a:p>
          <a:p>
            <a:pPr indent="228600">
              <a:lnSpc>
                <a:spcPct val="115000"/>
              </a:lnSpc>
              <a:spcAft>
                <a:spcPts val="0"/>
              </a:spcAft>
            </a:pPr>
            <a:r>
              <a:rPr lang="en-US" b="1" dirty="0">
                <a:solidFill>
                  <a:schemeClr val="accent5">
                    <a:lumMod val="50000"/>
                  </a:schemeClr>
                </a:solidFill>
                <a:latin typeface="Calibri" panose="020F0502020204030204" pitchFamily="34" charset="0"/>
                <a:ea typeface="Times New Roman" panose="02020603050405020304" pitchFamily="18" charset="0"/>
                <a:cs typeface="Arial" panose="020B0604020202020204" pitchFamily="34" charset="0"/>
              </a:rPr>
              <a:t>3. EuroGOOS HF Radar Task Team</a:t>
            </a:r>
          </a:p>
        </p:txBody>
      </p:sp>
      <p:sp>
        <p:nvSpPr>
          <p:cNvPr id="9" name="CuadroTexto 8">
            <a:extLst>
              <a:ext uri="{FF2B5EF4-FFF2-40B4-BE49-F238E27FC236}">
                <a16:creationId xmlns:a16="http://schemas.microsoft.com/office/drawing/2014/main" id="{755B8955-0A69-46BC-BFE8-F2A8A03ED187}"/>
              </a:ext>
            </a:extLst>
          </p:cNvPr>
          <p:cNvSpPr txBox="1"/>
          <p:nvPr/>
        </p:nvSpPr>
        <p:spPr>
          <a:xfrm>
            <a:off x="1739511" y="2586215"/>
            <a:ext cx="5137706"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accent6">
                    <a:lumMod val="50000"/>
                  </a:schemeClr>
                </a:solidFill>
              </a:rPr>
              <a:t>Bridging the science/policy divide</a:t>
            </a:r>
          </a:p>
          <a:p>
            <a:pPr marL="285750" indent="-285750">
              <a:buFont typeface="Arial" panose="020B0604020202020204" pitchFamily="34" charset="0"/>
              <a:buChar char="•"/>
            </a:pPr>
            <a:r>
              <a:rPr lang="en-US" sz="2000" dirty="0">
                <a:solidFill>
                  <a:schemeClr val="accent6">
                    <a:lumMod val="50000"/>
                  </a:schemeClr>
                </a:solidFill>
              </a:rPr>
              <a:t>Promotion of members activity</a:t>
            </a:r>
          </a:p>
          <a:p>
            <a:pPr marL="285750" indent="-285750">
              <a:buFont typeface="Arial" panose="020B0604020202020204" pitchFamily="34" charset="0"/>
              <a:buChar char="•"/>
            </a:pPr>
            <a:r>
              <a:rPr lang="en-US" sz="2000" dirty="0">
                <a:solidFill>
                  <a:schemeClr val="accent6">
                    <a:lumMod val="50000"/>
                  </a:schemeClr>
                </a:solidFill>
              </a:rPr>
              <a:t>Assist member activities with communication plans</a:t>
            </a:r>
          </a:p>
          <a:p>
            <a:pPr marL="285750" indent="-285750">
              <a:buFont typeface="Arial" panose="020B0604020202020204" pitchFamily="34" charset="0"/>
              <a:buChar char="•"/>
            </a:pPr>
            <a:r>
              <a:rPr lang="en-US" sz="2000" dirty="0">
                <a:solidFill>
                  <a:schemeClr val="accent6">
                    <a:lumMod val="50000"/>
                  </a:schemeClr>
                </a:solidFill>
              </a:rPr>
              <a:t>Wider Operational Oceanographic community: European leadership at global level</a:t>
            </a:r>
          </a:p>
          <a:p>
            <a:pPr marL="285750" indent="-285750">
              <a:buFont typeface="Arial" panose="020B0604020202020204" pitchFamily="34" charset="0"/>
              <a:buChar char="•"/>
            </a:pPr>
            <a:endParaRPr lang="es-ES" sz="2000" dirty="0">
              <a:solidFill>
                <a:schemeClr val="accent6">
                  <a:lumMod val="50000"/>
                </a:schemeClr>
              </a:solidFill>
            </a:endParaRPr>
          </a:p>
        </p:txBody>
      </p:sp>
      <p:sp>
        <p:nvSpPr>
          <p:cNvPr id="10" name="CuadroTexto 9">
            <a:extLst>
              <a:ext uri="{FF2B5EF4-FFF2-40B4-BE49-F238E27FC236}">
                <a16:creationId xmlns:a16="http://schemas.microsoft.com/office/drawing/2014/main" id="{383DD7AE-A563-4A69-A902-16B395C049BA}"/>
              </a:ext>
            </a:extLst>
          </p:cNvPr>
          <p:cNvSpPr txBox="1"/>
          <p:nvPr/>
        </p:nvSpPr>
        <p:spPr>
          <a:xfrm>
            <a:off x="6706933" y="2577018"/>
            <a:ext cx="5403006"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accent5">
                    <a:lumMod val="50000"/>
                  </a:schemeClr>
                </a:solidFill>
              </a:rPr>
              <a:t>Outreach activities as a HFR European community (contents for </a:t>
            </a:r>
            <a:r>
              <a:rPr lang="en-US" sz="2000" dirty="0" err="1">
                <a:solidFill>
                  <a:schemeClr val="accent5">
                    <a:lumMod val="50000"/>
                  </a:schemeClr>
                </a:solidFill>
              </a:rPr>
              <a:t>EuroGOOS</a:t>
            </a:r>
            <a:r>
              <a:rPr lang="en-US" sz="2000" dirty="0">
                <a:solidFill>
                  <a:schemeClr val="accent5">
                    <a:lumMod val="50000"/>
                  </a:schemeClr>
                </a:solidFill>
              </a:rPr>
              <a:t> webpage, workshops, conferences, review paper, </a:t>
            </a:r>
            <a:r>
              <a:rPr lang="en-US" sz="2000" dirty="0" err="1">
                <a:solidFill>
                  <a:schemeClr val="accent5">
                    <a:lumMod val="50000"/>
                  </a:schemeClr>
                </a:solidFill>
              </a:rPr>
              <a:t>etc</a:t>
            </a:r>
            <a:r>
              <a:rPr lang="en-US" sz="2000" dirty="0">
                <a:solidFill>
                  <a:schemeClr val="accent5">
                    <a:lumMod val="50000"/>
                  </a:schemeClr>
                </a:solidFill>
              </a:rPr>
              <a:t>)</a:t>
            </a:r>
          </a:p>
          <a:p>
            <a:pPr marL="285750" indent="-285750">
              <a:buFont typeface="Arial" panose="020B0604020202020204" pitchFamily="34" charset="0"/>
              <a:buChar char="•"/>
            </a:pPr>
            <a:r>
              <a:rPr lang="en-US" sz="2000" dirty="0">
                <a:solidFill>
                  <a:schemeClr val="accent5">
                    <a:lumMod val="50000"/>
                  </a:schemeClr>
                </a:solidFill>
              </a:rPr>
              <a:t>Supporting joint initiatives between European HFR actors</a:t>
            </a:r>
          </a:p>
          <a:p>
            <a:pPr marL="285750" indent="-285750">
              <a:buFont typeface="Arial" panose="020B0604020202020204" pitchFamily="34" charset="0"/>
              <a:buChar char="•"/>
            </a:pPr>
            <a:r>
              <a:rPr lang="en-US" sz="2000" dirty="0">
                <a:solidFill>
                  <a:schemeClr val="accent5">
                    <a:lumMod val="50000"/>
                  </a:schemeClr>
                </a:solidFill>
              </a:rPr>
              <a:t>Working with </a:t>
            </a:r>
            <a:r>
              <a:rPr lang="en-US" sz="2000" dirty="0" err="1">
                <a:solidFill>
                  <a:schemeClr val="accent5">
                    <a:lumMod val="50000"/>
                  </a:schemeClr>
                </a:solidFill>
              </a:rPr>
              <a:t>EuroGOOS</a:t>
            </a:r>
            <a:r>
              <a:rPr lang="en-US" sz="2000" dirty="0">
                <a:solidFill>
                  <a:schemeClr val="accent5">
                    <a:lumMod val="50000"/>
                  </a:schemeClr>
                </a:solidFill>
              </a:rPr>
              <a:t> office for communication actions</a:t>
            </a:r>
          </a:p>
          <a:p>
            <a:pPr marL="285750" indent="-285750">
              <a:buFont typeface="Arial" panose="020B0604020202020204" pitchFamily="34" charset="0"/>
              <a:buChar char="•"/>
            </a:pPr>
            <a:r>
              <a:rPr lang="en-US" sz="2000" dirty="0">
                <a:solidFill>
                  <a:schemeClr val="accent5">
                    <a:lumMod val="50000"/>
                  </a:schemeClr>
                </a:solidFill>
              </a:rPr>
              <a:t>Improve visibility of the European systems (Inventory, </a:t>
            </a:r>
            <a:r>
              <a:rPr lang="en-US" sz="2000" dirty="0" err="1">
                <a:solidFill>
                  <a:schemeClr val="accent5">
                    <a:lumMod val="50000"/>
                  </a:schemeClr>
                </a:solidFill>
              </a:rPr>
              <a:t>EMODnet</a:t>
            </a:r>
            <a:r>
              <a:rPr lang="en-US" sz="2000" dirty="0">
                <a:solidFill>
                  <a:schemeClr val="accent5">
                    <a:lumMod val="50000"/>
                  </a:schemeClr>
                </a:solidFill>
              </a:rPr>
              <a:t> Physics, …)</a:t>
            </a:r>
          </a:p>
          <a:p>
            <a:pPr marL="285750" indent="-285750">
              <a:buFont typeface="Arial" panose="020B0604020202020204" pitchFamily="34" charset="0"/>
              <a:buChar char="•"/>
            </a:pPr>
            <a:r>
              <a:rPr lang="en-US" sz="2000" dirty="0">
                <a:solidFill>
                  <a:schemeClr val="accent5">
                    <a:lumMod val="50000"/>
                  </a:schemeClr>
                </a:solidFill>
              </a:rPr>
              <a:t>Involved at Global level (GOOS and GEO)</a:t>
            </a:r>
          </a:p>
        </p:txBody>
      </p:sp>
      <p:sp>
        <p:nvSpPr>
          <p:cNvPr id="13" name="Rectángulo 12">
            <a:extLst>
              <a:ext uri="{FF2B5EF4-FFF2-40B4-BE49-F238E27FC236}">
                <a16:creationId xmlns:a16="http://schemas.microsoft.com/office/drawing/2014/main" id="{6C4917B0-3182-4740-9E17-A69315E3468D}"/>
              </a:ext>
            </a:extLst>
          </p:cNvPr>
          <p:cNvSpPr/>
          <p:nvPr/>
        </p:nvSpPr>
        <p:spPr>
          <a:xfrm>
            <a:off x="2298700" y="1362036"/>
            <a:ext cx="4019431" cy="430887"/>
          </a:xfrm>
          <a:prstGeom prst="rect">
            <a:avLst/>
          </a:prstGeom>
        </p:spPr>
        <p:txBody>
          <a:bodyPr wrap="square">
            <a:spAutoFit/>
          </a:bodyPr>
          <a:lstStyle/>
          <a:p>
            <a:pPr algn="r"/>
            <a:r>
              <a:rPr lang="es-ES" sz="2200" b="1" dirty="0">
                <a:solidFill>
                  <a:schemeClr val="accent6">
                    <a:lumMod val="75000"/>
                  </a:schemeClr>
                </a:solidFill>
                <a:latin typeface="Calibri" panose="020F0502020204030204" pitchFamily="34" charset="0"/>
              </a:rPr>
              <a:t>iv. </a:t>
            </a:r>
            <a:r>
              <a:rPr lang="es-ES" sz="2200" b="1" dirty="0" err="1">
                <a:solidFill>
                  <a:schemeClr val="accent6">
                    <a:lumMod val="75000"/>
                  </a:schemeClr>
                </a:solidFill>
                <a:latin typeface="Calibri" panose="020F0502020204030204" pitchFamily="34" charset="0"/>
              </a:rPr>
              <a:t>Communications</a:t>
            </a:r>
            <a:r>
              <a:rPr lang="es-ES" sz="2200" b="1" dirty="0">
                <a:solidFill>
                  <a:schemeClr val="accent6">
                    <a:lumMod val="75000"/>
                  </a:schemeClr>
                </a:solidFill>
                <a:latin typeface="Calibri" panose="020F0502020204030204" pitchFamily="34" charset="0"/>
              </a:rPr>
              <a:t> Interface </a:t>
            </a:r>
            <a:endParaRPr lang="es-ES" sz="2200" dirty="0">
              <a:solidFill>
                <a:schemeClr val="accent6">
                  <a:lumMod val="75000"/>
                </a:schemeClr>
              </a:solidFill>
              <a:latin typeface="Calibri" panose="020F0502020204030204" pitchFamily="34" charset="0"/>
            </a:endParaRPr>
          </a:p>
        </p:txBody>
      </p:sp>
      <p:pic>
        <p:nvPicPr>
          <p:cNvPr id="14" name="Picture 4">
            <a:extLst>
              <a:ext uri="{FF2B5EF4-FFF2-40B4-BE49-F238E27FC236}">
                <a16:creationId xmlns:a16="http://schemas.microsoft.com/office/drawing/2014/main" id="{43E4B203-A876-48BB-AE7C-1214004C678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33992" y="784613"/>
            <a:ext cx="3341907" cy="75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5" name="Title 5">
            <a:extLst>
              <a:ext uri="{FF2B5EF4-FFF2-40B4-BE49-F238E27FC236}">
                <a16:creationId xmlns:a16="http://schemas.microsoft.com/office/drawing/2014/main" id="{13443E83-3C5A-481D-917E-9D6C195D541D}"/>
              </a:ext>
            </a:extLst>
          </p:cNvPr>
          <p:cNvSpPr txBox="1">
            <a:spLocks/>
          </p:cNvSpPr>
          <p:nvPr/>
        </p:nvSpPr>
        <p:spPr bwMode="auto">
          <a:xfrm>
            <a:off x="1807796" y="1994644"/>
            <a:ext cx="5014937" cy="23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noAutofit/>
          </a:bodyPr>
          <a:lstStyle>
            <a:lvl1pPr algn="l" defTabSz="496888" rtl="0" eaLnBrk="1" fontAlgn="base" hangingPunct="1">
              <a:spcBef>
                <a:spcPct val="0"/>
              </a:spcBef>
              <a:spcAft>
                <a:spcPct val="0"/>
              </a:spcAft>
              <a:defRPr lang="en-US" sz="3200" kern="1200" baseline="0" dirty="0">
                <a:solidFill>
                  <a:srgbClr val="D25A1F"/>
                </a:solidFill>
                <a:latin typeface="+mn-lt"/>
                <a:ea typeface="ＭＳ Ｐゴシック" charset="0"/>
                <a:cs typeface="ＭＳ Ｐゴシック" charset="0"/>
              </a:defRPr>
            </a:lvl1pPr>
            <a:lvl2pPr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2pPr>
            <a:lvl3pPr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3pPr>
            <a:lvl4pPr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4pPr>
            <a:lvl5pPr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5pPr>
            <a:lvl6pPr marL="457200"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6pPr>
            <a:lvl7pPr marL="914400"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7pPr>
            <a:lvl8pPr marL="1371600"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8pPr>
            <a:lvl9pPr marL="1828800"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9pPr>
          </a:lstStyle>
          <a:p>
            <a:r>
              <a:rPr lang="es-ES" sz="2800" b="1" dirty="0" err="1">
                <a:solidFill>
                  <a:schemeClr val="accent6">
                    <a:lumMod val="75000"/>
                  </a:schemeClr>
                </a:solidFill>
                <a:latin typeface="+mj-lt"/>
              </a:rPr>
              <a:t>EuroGOOS</a:t>
            </a:r>
            <a:r>
              <a:rPr lang="es-ES" sz="2800" b="1" dirty="0">
                <a:solidFill>
                  <a:schemeClr val="accent6">
                    <a:lumMod val="75000"/>
                  </a:schemeClr>
                </a:solidFill>
                <a:latin typeface="+mj-lt"/>
              </a:rPr>
              <a:t> </a:t>
            </a:r>
            <a:r>
              <a:rPr lang="es-ES" sz="2800" b="1" dirty="0" err="1">
                <a:solidFill>
                  <a:schemeClr val="accent6">
                    <a:lumMod val="75000"/>
                  </a:schemeClr>
                </a:solidFill>
                <a:latin typeface="+mj-lt"/>
              </a:rPr>
              <a:t>strategy</a:t>
            </a:r>
            <a:r>
              <a:rPr lang="es-ES" sz="2800" b="1" dirty="0">
                <a:solidFill>
                  <a:schemeClr val="accent6">
                    <a:lumMod val="75000"/>
                  </a:schemeClr>
                </a:solidFill>
                <a:latin typeface="+mj-lt"/>
              </a:rPr>
              <a:t> </a:t>
            </a:r>
            <a:r>
              <a:rPr lang="es-ES" sz="1600" b="1" dirty="0" err="1">
                <a:solidFill>
                  <a:schemeClr val="accent6">
                    <a:lumMod val="75000"/>
                  </a:schemeClr>
                </a:solidFill>
                <a:latin typeface="+mj-lt"/>
              </a:rPr>
              <a:t>Priorities</a:t>
            </a:r>
            <a:r>
              <a:rPr lang="es-ES" sz="1600" b="1" dirty="0">
                <a:solidFill>
                  <a:schemeClr val="accent6">
                    <a:lumMod val="75000"/>
                  </a:schemeClr>
                </a:solidFill>
                <a:latin typeface="+mj-lt"/>
              </a:rPr>
              <a:t> 2016-2018</a:t>
            </a:r>
          </a:p>
        </p:txBody>
      </p:sp>
      <p:sp>
        <p:nvSpPr>
          <p:cNvPr id="16" name="Rectángulo 15">
            <a:extLst>
              <a:ext uri="{FF2B5EF4-FFF2-40B4-BE49-F238E27FC236}">
                <a16:creationId xmlns:a16="http://schemas.microsoft.com/office/drawing/2014/main" id="{4A146EC1-FB04-49E5-A8F8-BB56421397D8}"/>
              </a:ext>
            </a:extLst>
          </p:cNvPr>
          <p:cNvSpPr/>
          <p:nvPr/>
        </p:nvSpPr>
        <p:spPr>
          <a:xfrm>
            <a:off x="6821797" y="1873832"/>
            <a:ext cx="3947337" cy="523220"/>
          </a:xfrm>
          <a:prstGeom prst="rect">
            <a:avLst/>
          </a:prstGeom>
        </p:spPr>
        <p:txBody>
          <a:bodyPr wrap="square">
            <a:spAutoFit/>
          </a:bodyPr>
          <a:lstStyle/>
          <a:p>
            <a:r>
              <a:rPr lang="es-ES" sz="2800" b="1" dirty="0">
                <a:solidFill>
                  <a:srgbClr val="002060"/>
                </a:solidFill>
                <a:latin typeface="Calibri Light" panose="020F0302020204030204" pitchFamily="34" charset="0"/>
              </a:rPr>
              <a:t>HF Radar </a:t>
            </a:r>
            <a:r>
              <a:rPr lang="es-ES" sz="2800" b="1" dirty="0" err="1">
                <a:solidFill>
                  <a:srgbClr val="002060"/>
                </a:solidFill>
                <a:latin typeface="Calibri Light" panose="020F0302020204030204" pitchFamily="34" charset="0"/>
              </a:rPr>
              <a:t>Task</a:t>
            </a:r>
            <a:r>
              <a:rPr lang="es-ES" sz="2800" b="1" dirty="0">
                <a:solidFill>
                  <a:srgbClr val="002060"/>
                </a:solidFill>
                <a:latin typeface="Calibri Light" panose="020F0302020204030204" pitchFamily="34" charset="0"/>
              </a:rPr>
              <a:t> </a:t>
            </a:r>
            <a:r>
              <a:rPr lang="es-ES" sz="2800" b="1" dirty="0" err="1">
                <a:solidFill>
                  <a:srgbClr val="002060"/>
                </a:solidFill>
                <a:latin typeface="Calibri Light" panose="020F0302020204030204" pitchFamily="34" charset="0"/>
              </a:rPr>
              <a:t>Team</a:t>
            </a:r>
            <a:r>
              <a:rPr lang="es-ES" sz="2800" b="1" dirty="0">
                <a:solidFill>
                  <a:srgbClr val="002060"/>
                </a:solidFill>
                <a:latin typeface="Calibri Light" panose="020F0302020204030204" pitchFamily="34" charset="0"/>
              </a:rPr>
              <a:t> </a:t>
            </a:r>
            <a:r>
              <a:rPr lang="es-ES" sz="1600" b="1" dirty="0" err="1">
                <a:solidFill>
                  <a:srgbClr val="002060"/>
                </a:solidFill>
                <a:latin typeface="Calibri Light" panose="020F0302020204030204" pitchFamily="34" charset="0"/>
              </a:rPr>
              <a:t>Actions</a:t>
            </a:r>
            <a:endParaRPr lang="es-ES" sz="1600" dirty="0">
              <a:solidFill>
                <a:srgbClr val="002060"/>
              </a:solidFill>
              <a:latin typeface="Calibri Light" panose="020F0302020204030204" pitchFamily="34" charset="0"/>
            </a:endParaRPr>
          </a:p>
        </p:txBody>
      </p:sp>
    </p:spTree>
    <p:extLst>
      <p:ext uri="{BB962C8B-B14F-4D97-AF65-F5344CB8AC3E}">
        <p14:creationId xmlns:p14="http://schemas.microsoft.com/office/powerpoint/2010/main" val="2944982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s-ES" altLang="it-IT" sz="1800" b="0" i="0" u="none" strike="noStrike" cap="none" normalizeH="0" baseline="0">
              <a:ln>
                <a:noFill/>
              </a:ln>
              <a:solidFill>
                <a:schemeClr val="tx1"/>
              </a:solidFill>
              <a:effectLst/>
              <a:latin typeface="Arial" panose="020B0604020202020204" pitchFamily="34" charset="0"/>
            </a:endParaRPr>
          </a:p>
        </p:txBody>
      </p:sp>
      <p:sp>
        <p:nvSpPr>
          <p:cNvPr id="23" name="Rettangolo 1"/>
          <p:cNvSpPr/>
          <p:nvPr/>
        </p:nvSpPr>
        <p:spPr>
          <a:xfrm>
            <a:off x="1808699" y="228600"/>
            <a:ext cx="10590961" cy="764825"/>
          </a:xfrm>
          <a:prstGeom prst="rect">
            <a:avLst/>
          </a:prstGeom>
        </p:spPr>
        <p:txBody>
          <a:bodyPr wrap="square">
            <a:spAutoFit/>
          </a:bodyPr>
          <a:lstStyle/>
          <a:p>
            <a:pPr indent="228600">
              <a:lnSpc>
                <a:spcPct val="115000"/>
              </a:lnSpc>
            </a:pPr>
            <a:r>
              <a:rPr lang="en-US" sz="2000" b="1" i="1" dirty="0">
                <a:solidFill>
                  <a:srgbClr val="00B050"/>
                </a:solidFill>
                <a:latin typeface="Calibri" panose="020F0502020204030204" pitchFamily="34" charset="0"/>
                <a:ea typeface="Arial" panose="020B0604020202020204" pitchFamily="34" charset="0"/>
                <a:cs typeface="Arial" panose="020B0604020202020204" pitchFamily="34" charset="0"/>
              </a:rPr>
              <a:t>Paving the way to European HFR network in line with international efforts</a:t>
            </a:r>
            <a:endParaRPr lang="it-IT" sz="2000" b="1" dirty="0">
              <a:solidFill>
                <a:srgbClr val="00B050"/>
              </a:solidFill>
              <a:latin typeface="Times New Roman" panose="02020603050405020304" pitchFamily="18" charset="0"/>
              <a:ea typeface="Times New Roman" panose="02020603050405020304" pitchFamily="18" charset="0"/>
            </a:endParaRPr>
          </a:p>
          <a:p>
            <a:pPr indent="228600">
              <a:lnSpc>
                <a:spcPct val="115000"/>
              </a:lnSpc>
              <a:spcAft>
                <a:spcPts val="0"/>
              </a:spcAft>
            </a:pPr>
            <a:r>
              <a:rPr lang="en-US" b="1" dirty="0">
                <a:solidFill>
                  <a:schemeClr val="accent5">
                    <a:lumMod val="50000"/>
                  </a:schemeClr>
                </a:solidFill>
                <a:latin typeface="Calibri" panose="020F0502020204030204" pitchFamily="34" charset="0"/>
                <a:ea typeface="Times New Roman" panose="02020603050405020304" pitchFamily="18" charset="0"/>
                <a:cs typeface="Arial" panose="020B0604020202020204" pitchFamily="34" charset="0"/>
              </a:rPr>
              <a:t>3. EuroGOOS HF Radar Task Team</a:t>
            </a:r>
          </a:p>
        </p:txBody>
      </p:sp>
      <p:sp>
        <p:nvSpPr>
          <p:cNvPr id="9" name="Rectángulo 8">
            <a:extLst>
              <a:ext uri="{FF2B5EF4-FFF2-40B4-BE49-F238E27FC236}">
                <a16:creationId xmlns:a16="http://schemas.microsoft.com/office/drawing/2014/main" id="{258A4475-869B-4345-9097-9DA77C9A2811}"/>
              </a:ext>
            </a:extLst>
          </p:cNvPr>
          <p:cNvSpPr/>
          <p:nvPr/>
        </p:nvSpPr>
        <p:spPr>
          <a:xfrm>
            <a:off x="3268051" y="1415497"/>
            <a:ext cx="3531328" cy="430887"/>
          </a:xfrm>
          <a:prstGeom prst="rect">
            <a:avLst/>
          </a:prstGeom>
        </p:spPr>
        <p:txBody>
          <a:bodyPr wrap="square">
            <a:spAutoFit/>
          </a:bodyPr>
          <a:lstStyle/>
          <a:p>
            <a:r>
              <a:rPr lang="es-ES" sz="2200" b="1" dirty="0">
                <a:solidFill>
                  <a:schemeClr val="accent6">
                    <a:lumMod val="75000"/>
                  </a:schemeClr>
                </a:solidFill>
                <a:latin typeface="Calibri" panose="020F0502020204030204" pitchFamily="34" charset="0"/>
              </a:rPr>
              <a:t>v. Cross-</a:t>
            </a:r>
            <a:r>
              <a:rPr lang="es-ES" sz="2200" b="1" dirty="0" err="1">
                <a:solidFill>
                  <a:schemeClr val="accent6">
                    <a:lumMod val="75000"/>
                  </a:schemeClr>
                </a:solidFill>
                <a:latin typeface="Calibri" panose="020F0502020204030204" pitchFamily="34" charset="0"/>
              </a:rPr>
              <a:t>cutting</a:t>
            </a:r>
            <a:r>
              <a:rPr lang="es-ES" sz="2200" b="1" dirty="0">
                <a:solidFill>
                  <a:schemeClr val="accent6">
                    <a:lumMod val="75000"/>
                  </a:schemeClr>
                </a:solidFill>
                <a:latin typeface="Calibri" panose="020F0502020204030204" pitchFamily="34" charset="0"/>
              </a:rPr>
              <a:t> </a:t>
            </a:r>
            <a:r>
              <a:rPr lang="es-ES" sz="2200" b="1" dirty="0" err="1">
                <a:solidFill>
                  <a:schemeClr val="accent6">
                    <a:lumMod val="75000"/>
                  </a:schemeClr>
                </a:solidFill>
                <a:latin typeface="Calibri" panose="020F0502020204030204" pitchFamily="34" charset="0"/>
              </a:rPr>
              <a:t>activities</a:t>
            </a:r>
            <a:endParaRPr lang="es-ES" sz="2200" dirty="0">
              <a:solidFill>
                <a:schemeClr val="accent6">
                  <a:lumMod val="75000"/>
                </a:schemeClr>
              </a:solidFill>
              <a:latin typeface="Calibri" panose="020F0502020204030204" pitchFamily="34" charset="0"/>
            </a:endParaRPr>
          </a:p>
        </p:txBody>
      </p:sp>
      <p:sp>
        <p:nvSpPr>
          <p:cNvPr id="10" name="CuadroTexto 9">
            <a:extLst>
              <a:ext uri="{FF2B5EF4-FFF2-40B4-BE49-F238E27FC236}">
                <a16:creationId xmlns:a16="http://schemas.microsoft.com/office/drawing/2014/main" id="{EC836BB3-ECE4-4FAB-8ED6-6C095E137628}"/>
              </a:ext>
            </a:extLst>
          </p:cNvPr>
          <p:cNvSpPr txBox="1"/>
          <p:nvPr/>
        </p:nvSpPr>
        <p:spPr>
          <a:xfrm>
            <a:off x="1804311" y="2661333"/>
            <a:ext cx="4832018"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accent6">
                    <a:lumMod val="50000"/>
                  </a:schemeClr>
                </a:solidFill>
              </a:rPr>
              <a:t>EC Projects and tenders</a:t>
            </a:r>
          </a:p>
          <a:p>
            <a:pPr marL="285750" indent="-285750">
              <a:buFont typeface="Arial" panose="020B0604020202020204" pitchFamily="34" charset="0"/>
              <a:buChar char="•"/>
            </a:pPr>
            <a:r>
              <a:rPr lang="en-US" sz="2000" dirty="0">
                <a:solidFill>
                  <a:schemeClr val="accent6">
                    <a:lumMod val="50000"/>
                  </a:schemeClr>
                </a:solidFill>
              </a:rPr>
              <a:t>Task Teams: </a:t>
            </a:r>
            <a:r>
              <a:rPr lang="en-US" sz="2000" dirty="0" err="1">
                <a:solidFill>
                  <a:schemeClr val="accent6">
                    <a:lumMod val="50000"/>
                  </a:schemeClr>
                </a:solidFill>
              </a:rPr>
              <a:t>EuroGOOS</a:t>
            </a:r>
            <a:r>
              <a:rPr lang="en-US" sz="2000" dirty="0">
                <a:solidFill>
                  <a:schemeClr val="accent6">
                    <a:lumMod val="50000"/>
                  </a:schemeClr>
                </a:solidFill>
              </a:rPr>
              <a:t> retains the expertise to plan and prioritize the various platforms that make up the observing system</a:t>
            </a:r>
          </a:p>
          <a:p>
            <a:pPr marL="285750" indent="-285750">
              <a:buFont typeface="Arial" panose="020B0604020202020204" pitchFamily="34" charset="0"/>
              <a:buChar char="•"/>
            </a:pPr>
            <a:r>
              <a:rPr lang="en-US" sz="2000" dirty="0">
                <a:solidFill>
                  <a:schemeClr val="accent6">
                    <a:lumMod val="50000"/>
                  </a:schemeClr>
                </a:solidFill>
              </a:rPr>
              <a:t>Advisory role</a:t>
            </a:r>
          </a:p>
          <a:p>
            <a:pPr marL="285750" indent="-285750">
              <a:buFont typeface="Arial" panose="020B0604020202020204" pitchFamily="34" charset="0"/>
              <a:buChar char="•"/>
            </a:pPr>
            <a:r>
              <a:rPr lang="en-US" sz="2000" dirty="0">
                <a:solidFill>
                  <a:schemeClr val="accent6">
                    <a:lumMod val="50000"/>
                  </a:schemeClr>
                </a:solidFill>
              </a:rPr>
              <a:t>Communication</a:t>
            </a:r>
          </a:p>
          <a:p>
            <a:pPr marL="285750" indent="-285750">
              <a:buFont typeface="Arial" panose="020B0604020202020204" pitchFamily="34" charset="0"/>
              <a:buChar char="•"/>
            </a:pPr>
            <a:endParaRPr lang="en-US" sz="2000" dirty="0">
              <a:solidFill>
                <a:schemeClr val="accent6">
                  <a:lumMod val="50000"/>
                </a:schemeClr>
              </a:solidFill>
            </a:endParaRPr>
          </a:p>
        </p:txBody>
      </p:sp>
      <p:sp>
        <p:nvSpPr>
          <p:cNvPr id="12" name="CuadroTexto 11">
            <a:extLst>
              <a:ext uri="{FF2B5EF4-FFF2-40B4-BE49-F238E27FC236}">
                <a16:creationId xmlns:a16="http://schemas.microsoft.com/office/drawing/2014/main" id="{469B27DB-7E6B-4D9F-A245-67DB3D0186F5}"/>
              </a:ext>
            </a:extLst>
          </p:cNvPr>
          <p:cNvSpPr txBox="1"/>
          <p:nvPr/>
        </p:nvSpPr>
        <p:spPr>
          <a:xfrm>
            <a:off x="6563698" y="2661333"/>
            <a:ext cx="5468469"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accent5">
                    <a:lumMod val="50000"/>
                  </a:schemeClr>
                </a:solidFill>
              </a:rPr>
              <a:t>Assisting coordination and complementarities between different initiatives or projects</a:t>
            </a:r>
          </a:p>
          <a:p>
            <a:pPr marL="285750" indent="-285750">
              <a:buFont typeface="Arial" panose="020B0604020202020204" pitchFamily="34" charset="0"/>
              <a:buChar char="•"/>
            </a:pPr>
            <a:r>
              <a:rPr lang="en-US" sz="2000" dirty="0">
                <a:solidFill>
                  <a:schemeClr val="accent5">
                    <a:lumMod val="50000"/>
                  </a:schemeClr>
                </a:solidFill>
              </a:rPr>
              <a:t>Wide participation of the HFR European community (HFR Task Team driven by a Core group with an extended list of associated actors)</a:t>
            </a:r>
          </a:p>
          <a:p>
            <a:pPr marL="285750" indent="-285750">
              <a:buFont typeface="Arial" panose="020B0604020202020204" pitchFamily="34" charset="0"/>
              <a:buChar char="•"/>
            </a:pPr>
            <a:r>
              <a:rPr lang="en-US" sz="2000" dirty="0">
                <a:solidFill>
                  <a:schemeClr val="accent5">
                    <a:lumMod val="50000"/>
                  </a:schemeClr>
                </a:solidFill>
              </a:rPr>
              <a:t>Contribution into the </a:t>
            </a:r>
            <a:r>
              <a:rPr lang="en-US" sz="2000" dirty="0" err="1">
                <a:solidFill>
                  <a:schemeClr val="accent5">
                    <a:lumMod val="50000"/>
                  </a:schemeClr>
                </a:solidFill>
              </a:rPr>
              <a:t>EuroGOOS</a:t>
            </a:r>
            <a:r>
              <a:rPr lang="en-US" sz="2000" dirty="0">
                <a:solidFill>
                  <a:schemeClr val="accent5">
                    <a:lumMod val="50000"/>
                  </a:schemeClr>
                </a:solidFill>
              </a:rPr>
              <a:t> advisory role (EOOS workshops…)</a:t>
            </a:r>
          </a:p>
          <a:p>
            <a:pPr marL="285750" indent="-285750">
              <a:buFont typeface="Arial" panose="020B0604020202020204" pitchFamily="34" charset="0"/>
              <a:buChar char="•"/>
            </a:pPr>
            <a:r>
              <a:rPr lang="en-US" sz="2000" dirty="0">
                <a:solidFill>
                  <a:schemeClr val="accent5">
                    <a:lumMod val="50000"/>
                  </a:schemeClr>
                </a:solidFill>
              </a:rPr>
              <a:t>Contribution into the </a:t>
            </a:r>
            <a:r>
              <a:rPr lang="en-US" sz="2000" dirty="0" err="1">
                <a:solidFill>
                  <a:schemeClr val="accent5">
                    <a:lumMod val="50000"/>
                  </a:schemeClr>
                </a:solidFill>
              </a:rPr>
              <a:t>EuroGOOS</a:t>
            </a:r>
            <a:r>
              <a:rPr lang="en-US" sz="2000" dirty="0">
                <a:solidFill>
                  <a:schemeClr val="accent5">
                    <a:lumMod val="50000"/>
                  </a:schemeClr>
                </a:solidFill>
              </a:rPr>
              <a:t> communication</a:t>
            </a:r>
          </a:p>
          <a:p>
            <a:pPr marL="285750" indent="-285750">
              <a:buFont typeface="Arial" panose="020B0604020202020204" pitchFamily="34" charset="0"/>
              <a:buChar char="•"/>
            </a:pPr>
            <a:endParaRPr lang="en-US" sz="2000" dirty="0">
              <a:solidFill>
                <a:schemeClr val="accent5">
                  <a:lumMod val="50000"/>
                </a:schemeClr>
              </a:solidFill>
            </a:endParaRPr>
          </a:p>
        </p:txBody>
      </p:sp>
      <p:pic>
        <p:nvPicPr>
          <p:cNvPr id="14" name="Picture 4">
            <a:extLst>
              <a:ext uri="{FF2B5EF4-FFF2-40B4-BE49-F238E27FC236}">
                <a16:creationId xmlns:a16="http://schemas.microsoft.com/office/drawing/2014/main" id="{BAA54FA7-57ED-497F-B686-4119A509B72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33992" y="784613"/>
            <a:ext cx="3341907" cy="75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5" name="Title 5">
            <a:extLst>
              <a:ext uri="{FF2B5EF4-FFF2-40B4-BE49-F238E27FC236}">
                <a16:creationId xmlns:a16="http://schemas.microsoft.com/office/drawing/2014/main" id="{40D792FB-49D4-490F-B434-C61A6560E8A7}"/>
              </a:ext>
            </a:extLst>
          </p:cNvPr>
          <p:cNvSpPr txBox="1">
            <a:spLocks/>
          </p:cNvSpPr>
          <p:nvPr/>
        </p:nvSpPr>
        <p:spPr bwMode="auto">
          <a:xfrm>
            <a:off x="1807796" y="1994644"/>
            <a:ext cx="5014937" cy="23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noAutofit/>
          </a:bodyPr>
          <a:lstStyle>
            <a:lvl1pPr algn="l" defTabSz="496888" rtl="0" eaLnBrk="1" fontAlgn="base" hangingPunct="1">
              <a:spcBef>
                <a:spcPct val="0"/>
              </a:spcBef>
              <a:spcAft>
                <a:spcPct val="0"/>
              </a:spcAft>
              <a:defRPr lang="en-US" sz="3200" kern="1200" baseline="0" dirty="0">
                <a:solidFill>
                  <a:srgbClr val="D25A1F"/>
                </a:solidFill>
                <a:latin typeface="+mn-lt"/>
                <a:ea typeface="ＭＳ Ｐゴシック" charset="0"/>
                <a:cs typeface="ＭＳ Ｐゴシック" charset="0"/>
              </a:defRPr>
            </a:lvl1pPr>
            <a:lvl2pPr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2pPr>
            <a:lvl3pPr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3pPr>
            <a:lvl4pPr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4pPr>
            <a:lvl5pPr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5pPr>
            <a:lvl6pPr marL="457200"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6pPr>
            <a:lvl7pPr marL="914400"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7pPr>
            <a:lvl8pPr marL="1371600"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8pPr>
            <a:lvl9pPr marL="1828800"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9pPr>
          </a:lstStyle>
          <a:p>
            <a:r>
              <a:rPr lang="es-ES" sz="2800" b="1" dirty="0" err="1">
                <a:solidFill>
                  <a:schemeClr val="accent6">
                    <a:lumMod val="75000"/>
                  </a:schemeClr>
                </a:solidFill>
                <a:latin typeface="+mj-lt"/>
              </a:rPr>
              <a:t>EuroGOOS</a:t>
            </a:r>
            <a:r>
              <a:rPr lang="es-ES" sz="2800" b="1" dirty="0">
                <a:solidFill>
                  <a:schemeClr val="accent6">
                    <a:lumMod val="75000"/>
                  </a:schemeClr>
                </a:solidFill>
                <a:latin typeface="+mj-lt"/>
              </a:rPr>
              <a:t> </a:t>
            </a:r>
            <a:r>
              <a:rPr lang="es-ES" sz="2800" b="1" dirty="0" err="1">
                <a:solidFill>
                  <a:schemeClr val="accent6">
                    <a:lumMod val="75000"/>
                  </a:schemeClr>
                </a:solidFill>
                <a:latin typeface="+mj-lt"/>
              </a:rPr>
              <a:t>strategy</a:t>
            </a:r>
            <a:r>
              <a:rPr lang="es-ES" sz="2800" b="1" dirty="0">
                <a:solidFill>
                  <a:schemeClr val="accent6">
                    <a:lumMod val="75000"/>
                  </a:schemeClr>
                </a:solidFill>
                <a:latin typeface="+mj-lt"/>
              </a:rPr>
              <a:t> </a:t>
            </a:r>
            <a:r>
              <a:rPr lang="es-ES" sz="1600" b="1" dirty="0" err="1">
                <a:solidFill>
                  <a:schemeClr val="accent6">
                    <a:lumMod val="75000"/>
                  </a:schemeClr>
                </a:solidFill>
                <a:latin typeface="+mj-lt"/>
              </a:rPr>
              <a:t>Priorities</a:t>
            </a:r>
            <a:r>
              <a:rPr lang="es-ES" sz="1600" b="1" dirty="0">
                <a:solidFill>
                  <a:schemeClr val="accent6">
                    <a:lumMod val="75000"/>
                  </a:schemeClr>
                </a:solidFill>
                <a:latin typeface="+mj-lt"/>
              </a:rPr>
              <a:t> 2016-2018</a:t>
            </a:r>
          </a:p>
        </p:txBody>
      </p:sp>
      <p:sp>
        <p:nvSpPr>
          <p:cNvPr id="16" name="Rectángulo 15">
            <a:extLst>
              <a:ext uri="{FF2B5EF4-FFF2-40B4-BE49-F238E27FC236}">
                <a16:creationId xmlns:a16="http://schemas.microsoft.com/office/drawing/2014/main" id="{16B482FD-5F2B-4C07-A33C-CA4BE8E7124F}"/>
              </a:ext>
            </a:extLst>
          </p:cNvPr>
          <p:cNvSpPr/>
          <p:nvPr/>
        </p:nvSpPr>
        <p:spPr>
          <a:xfrm>
            <a:off x="6821797" y="1873832"/>
            <a:ext cx="3947337" cy="523220"/>
          </a:xfrm>
          <a:prstGeom prst="rect">
            <a:avLst/>
          </a:prstGeom>
        </p:spPr>
        <p:txBody>
          <a:bodyPr wrap="square">
            <a:spAutoFit/>
          </a:bodyPr>
          <a:lstStyle/>
          <a:p>
            <a:r>
              <a:rPr lang="es-ES" sz="2800" b="1" dirty="0">
                <a:solidFill>
                  <a:srgbClr val="002060"/>
                </a:solidFill>
                <a:latin typeface="Calibri Light" panose="020F0302020204030204" pitchFamily="34" charset="0"/>
              </a:rPr>
              <a:t>HF Radar </a:t>
            </a:r>
            <a:r>
              <a:rPr lang="es-ES" sz="2800" b="1" dirty="0" err="1">
                <a:solidFill>
                  <a:srgbClr val="002060"/>
                </a:solidFill>
                <a:latin typeface="Calibri Light" panose="020F0302020204030204" pitchFamily="34" charset="0"/>
              </a:rPr>
              <a:t>Task</a:t>
            </a:r>
            <a:r>
              <a:rPr lang="es-ES" sz="2800" b="1" dirty="0">
                <a:solidFill>
                  <a:srgbClr val="002060"/>
                </a:solidFill>
                <a:latin typeface="Calibri Light" panose="020F0302020204030204" pitchFamily="34" charset="0"/>
              </a:rPr>
              <a:t> </a:t>
            </a:r>
            <a:r>
              <a:rPr lang="es-ES" sz="2800" b="1" dirty="0" err="1">
                <a:solidFill>
                  <a:srgbClr val="002060"/>
                </a:solidFill>
                <a:latin typeface="Calibri Light" panose="020F0302020204030204" pitchFamily="34" charset="0"/>
              </a:rPr>
              <a:t>Team</a:t>
            </a:r>
            <a:r>
              <a:rPr lang="es-ES" sz="2800" b="1" dirty="0">
                <a:solidFill>
                  <a:srgbClr val="002060"/>
                </a:solidFill>
                <a:latin typeface="Calibri Light" panose="020F0302020204030204" pitchFamily="34" charset="0"/>
              </a:rPr>
              <a:t> </a:t>
            </a:r>
            <a:r>
              <a:rPr lang="es-ES" sz="1600" b="1" dirty="0" err="1">
                <a:solidFill>
                  <a:srgbClr val="002060"/>
                </a:solidFill>
                <a:latin typeface="Calibri Light" panose="020F0302020204030204" pitchFamily="34" charset="0"/>
              </a:rPr>
              <a:t>Actions</a:t>
            </a:r>
            <a:endParaRPr lang="es-ES" sz="1600" dirty="0">
              <a:solidFill>
                <a:srgbClr val="002060"/>
              </a:solidFill>
              <a:latin typeface="Calibri Light" panose="020F0302020204030204" pitchFamily="34" charset="0"/>
            </a:endParaRPr>
          </a:p>
        </p:txBody>
      </p:sp>
    </p:spTree>
    <p:extLst>
      <p:ext uri="{BB962C8B-B14F-4D97-AF65-F5344CB8AC3E}">
        <p14:creationId xmlns:p14="http://schemas.microsoft.com/office/powerpoint/2010/main" val="60391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s-ES" altLang="it-IT" sz="1800" b="0" i="0" u="none" strike="noStrike" cap="none" normalizeH="0" baseline="0">
              <a:ln>
                <a:noFill/>
              </a:ln>
              <a:solidFill>
                <a:schemeClr val="tx1"/>
              </a:solidFill>
              <a:effectLst/>
              <a:latin typeface="Arial" panose="020B0604020202020204" pitchFamily="34" charset="0"/>
            </a:endParaRPr>
          </a:p>
        </p:txBody>
      </p:sp>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553" y="1025410"/>
            <a:ext cx="9019312" cy="549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ttangolo 1"/>
          <p:cNvSpPr/>
          <p:nvPr/>
        </p:nvSpPr>
        <p:spPr>
          <a:xfrm>
            <a:off x="1808699" y="228600"/>
            <a:ext cx="10590961" cy="764825"/>
          </a:xfrm>
          <a:prstGeom prst="rect">
            <a:avLst/>
          </a:prstGeom>
        </p:spPr>
        <p:txBody>
          <a:bodyPr wrap="square">
            <a:spAutoFit/>
          </a:bodyPr>
          <a:lstStyle/>
          <a:p>
            <a:pPr indent="228600">
              <a:lnSpc>
                <a:spcPct val="115000"/>
              </a:lnSpc>
            </a:pPr>
            <a:r>
              <a:rPr lang="en-US" sz="2000" b="1" i="1" dirty="0">
                <a:solidFill>
                  <a:srgbClr val="00B050"/>
                </a:solidFill>
                <a:latin typeface="Calibri" panose="020F0502020204030204" pitchFamily="34" charset="0"/>
                <a:ea typeface="Arial" panose="020B0604020202020204" pitchFamily="34" charset="0"/>
                <a:cs typeface="Arial" panose="020B0604020202020204" pitchFamily="34" charset="0"/>
              </a:rPr>
              <a:t>Paving the way to European HFR network in line with international efforts</a:t>
            </a:r>
            <a:endParaRPr lang="it-IT" sz="2000" b="1" dirty="0">
              <a:solidFill>
                <a:srgbClr val="00B050"/>
              </a:solidFill>
              <a:latin typeface="Times New Roman" panose="02020603050405020304" pitchFamily="18" charset="0"/>
              <a:ea typeface="Times New Roman" panose="02020603050405020304" pitchFamily="18" charset="0"/>
            </a:endParaRPr>
          </a:p>
          <a:p>
            <a:pPr indent="228600">
              <a:lnSpc>
                <a:spcPct val="115000"/>
              </a:lnSpc>
              <a:spcAft>
                <a:spcPts val="0"/>
              </a:spcAft>
            </a:pPr>
            <a:r>
              <a:rPr lang="en-US" b="1" dirty="0">
                <a:solidFill>
                  <a:schemeClr val="accent5">
                    <a:lumMod val="50000"/>
                  </a:schemeClr>
                </a:solidFill>
                <a:latin typeface="Calibri" panose="020F0502020204030204" pitchFamily="34" charset="0"/>
                <a:ea typeface="Times New Roman" panose="02020603050405020304" pitchFamily="18" charset="0"/>
                <a:cs typeface="Arial" panose="020B0604020202020204" pitchFamily="34" charset="0"/>
              </a:rPr>
              <a:t>4. Coordinated joint activities</a:t>
            </a:r>
            <a:endParaRPr lang="it-IT" b="1"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6282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s-ES" altLang="it-IT" sz="1800" b="0" i="0" u="none" strike="noStrike" cap="none" normalizeH="0" baseline="0">
              <a:ln>
                <a:noFill/>
              </a:ln>
              <a:solidFill>
                <a:schemeClr val="tx1"/>
              </a:solidFill>
              <a:effectLst/>
              <a:latin typeface="Arial" panose="020B0604020202020204" pitchFamily="34" charset="0"/>
            </a:endParaRPr>
          </a:p>
        </p:txBody>
      </p:sp>
      <p:sp>
        <p:nvSpPr>
          <p:cNvPr id="23" name="Rettangolo 1"/>
          <p:cNvSpPr/>
          <p:nvPr/>
        </p:nvSpPr>
        <p:spPr>
          <a:xfrm>
            <a:off x="1808699" y="228600"/>
            <a:ext cx="10590961" cy="764825"/>
          </a:xfrm>
          <a:prstGeom prst="rect">
            <a:avLst/>
          </a:prstGeom>
        </p:spPr>
        <p:txBody>
          <a:bodyPr wrap="square">
            <a:spAutoFit/>
          </a:bodyPr>
          <a:lstStyle/>
          <a:p>
            <a:pPr indent="228600">
              <a:lnSpc>
                <a:spcPct val="115000"/>
              </a:lnSpc>
            </a:pPr>
            <a:r>
              <a:rPr lang="en-US" sz="2000" b="1" i="1" dirty="0">
                <a:solidFill>
                  <a:srgbClr val="00B050"/>
                </a:solidFill>
                <a:latin typeface="Calibri" panose="020F0502020204030204" pitchFamily="34" charset="0"/>
                <a:ea typeface="Arial" panose="020B0604020202020204" pitchFamily="34" charset="0"/>
                <a:cs typeface="Arial" panose="020B0604020202020204" pitchFamily="34" charset="0"/>
              </a:rPr>
              <a:t>Paving the way to European HFR network in line with international efforts</a:t>
            </a:r>
            <a:endParaRPr lang="it-IT" sz="2000" b="1" dirty="0">
              <a:solidFill>
                <a:srgbClr val="00B050"/>
              </a:solidFill>
              <a:latin typeface="Times New Roman" panose="02020603050405020304" pitchFamily="18" charset="0"/>
              <a:ea typeface="Times New Roman" panose="02020603050405020304" pitchFamily="18" charset="0"/>
            </a:endParaRPr>
          </a:p>
          <a:p>
            <a:pPr indent="228600">
              <a:lnSpc>
                <a:spcPct val="115000"/>
              </a:lnSpc>
              <a:spcAft>
                <a:spcPts val="0"/>
              </a:spcAft>
            </a:pPr>
            <a:r>
              <a:rPr lang="en-US" b="1" dirty="0">
                <a:solidFill>
                  <a:schemeClr val="accent5">
                    <a:lumMod val="50000"/>
                  </a:schemeClr>
                </a:solidFill>
                <a:latin typeface="Calibri" panose="020F0502020204030204" pitchFamily="34" charset="0"/>
                <a:ea typeface="Times New Roman" panose="02020603050405020304" pitchFamily="18" charset="0"/>
                <a:cs typeface="Arial" panose="020B0604020202020204" pitchFamily="34" charset="0"/>
              </a:rPr>
              <a:t>4. Coordinated joint activities</a:t>
            </a:r>
            <a:endParaRPr lang="it-IT" b="1" dirty="0">
              <a:solidFill>
                <a:schemeClr val="accent5">
                  <a:lumMod val="50000"/>
                </a:schemeClr>
              </a:solidFill>
              <a:effectLst/>
              <a:latin typeface="Times New Roman" panose="02020603050405020304" pitchFamily="18" charset="0"/>
              <a:ea typeface="Times New Roman" panose="02020603050405020304" pitchFamily="18" charset="0"/>
            </a:endParaRPr>
          </a:p>
        </p:txBody>
      </p:sp>
      <p:pic>
        <p:nvPicPr>
          <p:cNvPr id="5" name="Picture 6">
            <a:extLst>
              <a:ext uri="{FF2B5EF4-FFF2-40B4-BE49-F238E27FC236}">
                <a16:creationId xmlns:a16="http://schemas.microsoft.com/office/drawing/2014/main" id="{2650AC36-49B9-41E0-A9FB-EF9034E6B3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33" t="23119" r="21452" b="13008"/>
          <a:stretch/>
        </p:blipFill>
        <p:spPr bwMode="auto">
          <a:xfrm>
            <a:off x="4233836" y="1832884"/>
            <a:ext cx="7570237" cy="4795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1 Rectángulo">
            <a:extLst>
              <a:ext uri="{FF2B5EF4-FFF2-40B4-BE49-F238E27FC236}">
                <a16:creationId xmlns:a16="http://schemas.microsoft.com/office/drawing/2014/main" id="{E73CF784-6068-4006-BEFD-691918AD2BA3}"/>
              </a:ext>
            </a:extLst>
          </p:cNvPr>
          <p:cNvSpPr/>
          <p:nvPr/>
        </p:nvSpPr>
        <p:spPr>
          <a:xfrm>
            <a:off x="2028509" y="1023402"/>
            <a:ext cx="9407236" cy="707886"/>
          </a:xfrm>
          <a:prstGeom prst="rect">
            <a:avLst/>
          </a:prstGeom>
        </p:spPr>
        <p:txBody>
          <a:bodyPr wrap="square">
            <a:spAutoFit/>
          </a:bodyPr>
          <a:lstStyle/>
          <a:p>
            <a:pPr>
              <a:spcBef>
                <a:spcPts val="600"/>
              </a:spcBef>
              <a:spcAft>
                <a:spcPts val="600"/>
              </a:spcAft>
            </a:pPr>
            <a:r>
              <a:rPr lang="en-US" sz="2000" dirty="0"/>
              <a:t>Coordinated actions in JERICO-NEXT, INCREASE, EMODNET-Physics and </a:t>
            </a:r>
            <a:r>
              <a:rPr lang="en-US" sz="2000" dirty="0" err="1"/>
              <a:t>SeaDataCloud</a:t>
            </a:r>
            <a:r>
              <a:rPr lang="en-US" sz="2000" dirty="0"/>
              <a:t> that provide outputs and benefits for all the HFR community.</a:t>
            </a:r>
          </a:p>
        </p:txBody>
      </p:sp>
      <p:pic>
        <p:nvPicPr>
          <p:cNvPr id="9" name="Imagen 15" descr="Logotype_Jerico_next.png">
            <a:extLst>
              <a:ext uri="{FF2B5EF4-FFF2-40B4-BE49-F238E27FC236}">
                <a16:creationId xmlns:a16="http://schemas.microsoft.com/office/drawing/2014/main" id="{53167E1F-5673-4488-B968-3C4FC72FD7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3114" y="1832884"/>
            <a:ext cx="1765665" cy="769170"/>
          </a:xfrm>
          <a:prstGeom prst="rect">
            <a:avLst/>
          </a:prstGeom>
        </p:spPr>
      </p:pic>
      <p:pic>
        <p:nvPicPr>
          <p:cNvPr id="10" name="12 Imagen">
            <a:extLst>
              <a:ext uri="{FF2B5EF4-FFF2-40B4-BE49-F238E27FC236}">
                <a16:creationId xmlns:a16="http://schemas.microsoft.com/office/drawing/2014/main" id="{6F7BE745-4A17-49D6-A82D-E8F7BFECCB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2778" y="2696749"/>
            <a:ext cx="1355530" cy="1355530"/>
          </a:xfrm>
          <a:prstGeom prst="rect">
            <a:avLst/>
          </a:prstGeom>
        </p:spPr>
      </p:pic>
      <p:pic>
        <p:nvPicPr>
          <p:cNvPr id="1026" name="Picture 2" descr="Resultado de imagen de seadatacloud">
            <a:extLst>
              <a:ext uri="{FF2B5EF4-FFF2-40B4-BE49-F238E27FC236}">
                <a16:creationId xmlns:a16="http://schemas.microsoft.com/office/drawing/2014/main" id="{7F314D97-C282-46D2-AC61-4E2BCDFB1E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6158" y="5227332"/>
            <a:ext cx="1632386" cy="13156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fs02.androidpit.info/a/ac/35/emodnet-physics-ac355c-h900.jpg">
            <a:extLst>
              <a:ext uri="{FF2B5EF4-FFF2-40B4-BE49-F238E27FC236}">
                <a16:creationId xmlns:a16="http://schemas.microsoft.com/office/drawing/2014/main" id="{0B9058A9-8E13-4A28-872C-96940338196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729" t="24460" r="12344" b="21471"/>
          <a:stretch/>
        </p:blipFill>
        <p:spPr bwMode="auto">
          <a:xfrm>
            <a:off x="2601450" y="4146975"/>
            <a:ext cx="858186" cy="1116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890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s-ES" altLang="it-IT" sz="1800" b="0" i="0" u="none" strike="noStrike" cap="none" normalizeH="0" baseline="0">
              <a:ln>
                <a:noFill/>
              </a:ln>
              <a:solidFill>
                <a:schemeClr val="tx1"/>
              </a:solidFill>
              <a:effectLst/>
              <a:latin typeface="Arial" panose="020B0604020202020204" pitchFamily="34" charset="0"/>
            </a:endParaRPr>
          </a:p>
        </p:txBody>
      </p:sp>
      <p:sp>
        <p:nvSpPr>
          <p:cNvPr id="23" name="Rettangolo 1"/>
          <p:cNvSpPr/>
          <p:nvPr/>
        </p:nvSpPr>
        <p:spPr>
          <a:xfrm>
            <a:off x="1808699" y="228600"/>
            <a:ext cx="10590961" cy="764825"/>
          </a:xfrm>
          <a:prstGeom prst="rect">
            <a:avLst/>
          </a:prstGeom>
        </p:spPr>
        <p:txBody>
          <a:bodyPr wrap="square">
            <a:spAutoFit/>
          </a:bodyPr>
          <a:lstStyle/>
          <a:p>
            <a:pPr indent="228600">
              <a:lnSpc>
                <a:spcPct val="115000"/>
              </a:lnSpc>
            </a:pPr>
            <a:r>
              <a:rPr lang="en-US" sz="2000" b="1" i="1" dirty="0">
                <a:solidFill>
                  <a:srgbClr val="00B050"/>
                </a:solidFill>
                <a:latin typeface="Calibri" panose="020F0502020204030204" pitchFamily="34" charset="0"/>
                <a:ea typeface="Arial" panose="020B0604020202020204" pitchFamily="34" charset="0"/>
                <a:cs typeface="Arial" panose="020B0604020202020204" pitchFamily="34" charset="0"/>
              </a:rPr>
              <a:t>Paving the way to European HFR network in line with international efforts</a:t>
            </a:r>
            <a:endParaRPr lang="it-IT" sz="2000" b="1" dirty="0">
              <a:solidFill>
                <a:srgbClr val="00B050"/>
              </a:solidFill>
              <a:latin typeface="Times New Roman" panose="02020603050405020304" pitchFamily="18" charset="0"/>
              <a:ea typeface="Times New Roman" panose="02020603050405020304" pitchFamily="18" charset="0"/>
            </a:endParaRPr>
          </a:p>
          <a:p>
            <a:pPr indent="228600">
              <a:lnSpc>
                <a:spcPct val="115000"/>
              </a:lnSpc>
              <a:spcAft>
                <a:spcPts val="0"/>
              </a:spcAft>
            </a:pPr>
            <a:r>
              <a:rPr lang="en-US" b="1" dirty="0">
                <a:solidFill>
                  <a:schemeClr val="accent5">
                    <a:lumMod val="50000"/>
                  </a:schemeClr>
                </a:solidFill>
                <a:latin typeface="Calibri" panose="020F0502020204030204" pitchFamily="34" charset="0"/>
                <a:ea typeface="Times New Roman" panose="02020603050405020304" pitchFamily="18" charset="0"/>
                <a:cs typeface="Arial" panose="020B0604020202020204" pitchFamily="34" charset="0"/>
              </a:rPr>
              <a:t>4. Coordinated joint activities</a:t>
            </a:r>
            <a:endParaRPr lang="it-IT" b="1"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12" name="TextShape 1">
            <a:extLst>
              <a:ext uri="{FF2B5EF4-FFF2-40B4-BE49-F238E27FC236}">
                <a16:creationId xmlns:a16="http://schemas.microsoft.com/office/drawing/2014/main" id="{ABF617DC-EE1A-4214-B7F4-83A69104E007}"/>
              </a:ext>
            </a:extLst>
          </p:cNvPr>
          <p:cNvSpPr txBox="1"/>
          <p:nvPr/>
        </p:nvSpPr>
        <p:spPr>
          <a:xfrm>
            <a:off x="2349361" y="753673"/>
            <a:ext cx="9071640" cy="1262160"/>
          </a:xfrm>
          <a:prstGeom prst="rect">
            <a:avLst/>
          </a:prstGeom>
        </p:spPr>
        <p:txBody>
          <a:bodyPr lIns="0" tIns="0" rIns="0" bIns="0" anchor="ct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accent5">
                    <a:lumMod val="75000"/>
                  </a:schemeClr>
                </a:solidFill>
                <a:latin typeface="Arial"/>
              </a:rPr>
              <a:t>HF Radar activities</a:t>
            </a:r>
          </a:p>
        </p:txBody>
      </p:sp>
      <p:pic>
        <p:nvPicPr>
          <p:cNvPr id="14" name="Imagen 15" descr="Logotype_Jerico_next.png">
            <a:extLst>
              <a:ext uri="{FF2B5EF4-FFF2-40B4-BE49-F238E27FC236}">
                <a16:creationId xmlns:a16="http://schemas.microsoft.com/office/drawing/2014/main" id="{23D0AEC3-9E51-4029-B273-9070D9B674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9937" y="836432"/>
            <a:ext cx="1765665" cy="769170"/>
          </a:xfrm>
          <a:prstGeom prst="rect">
            <a:avLst/>
          </a:prstGeom>
        </p:spPr>
      </p:pic>
      <p:sp>
        <p:nvSpPr>
          <p:cNvPr id="21" name="34 Rectángulo">
            <a:extLst>
              <a:ext uri="{FF2B5EF4-FFF2-40B4-BE49-F238E27FC236}">
                <a16:creationId xmlns:a16="http://schemas.microsoft.com/office/drawing/2014/main" id="{95823C42-F24A-416A-B418-2AAB3DD49B34}"/>
              </a:ext>
            </a:extLst>
          </p:cNvPr>
          <p:cNvSpPr/>
          <p:nvPr/>
        </p:nvSpPr>
        <p:spPr>
          <a:xfrm>
            <a:off x="2594501" y="1741993"/>
            <a:ext cx="9065796" cy="1046440"/>
          </a:xfrm>
          <a:prstGeom prst="rect">
            <a:avLst/>
          </a:prstGeom>
        </p:spPr>
        <p:txBody>
          <a:bodyPr wrap="square">
            <a:spAutoFit/>
          </a:bodyPr>
          <a:lstStyle/>
          <a:p>
            <a:pPr>
              <a:buFontTx/>
              <a:buNone/>
              <a:defRPr/>
            </a:pPr>
            <a:r>
              <a:rPr lang="en-GB" sz="2000" b="1" i="1" dirty="0">
                <a:solidFill>
                  <a:schemeClr val="tx1">
                    <a:lumMod val="65000"/>
                    <a:lumOff val="35000"/>
                  </a:schemeClr>
                </a:solidFill>
                <a:latin typeface="+mn-lt"/>
                <a:cs typeface="+mn-cs"/>
              </a:rPr>
              <a:t>WP2: Harmonisation of technologies and methodologies: technical strategy (NA)</a:t>
            </a:r>
            <a:endParaRPr lang="es-ES" sz="2000" b="1" i="1" dirty="0">
              <a:solidFill>
                <a:schemeClr val="tx1">
                  <a:lumMod val="65000"/>
                  <a:lumOff val="35000"/>
                </a:schemeClr>
              </a:solidFill>
              <a:latin typeface="+mn-lt"/>
              <a:cs typeface="+mn-cs"/>
            </a:endParaRPr>
          </a:p>
          <a:p>
            <a:pPr>
              <a:buFontTx/>
              <a:buNone/>
              <a:defRPr/>
            </a:pPr>
            <a:r>
              <a:rPr lang="en-US" sz="1400" b="1" dirty="0">
                <a:solidFill>
                  <a:schemeClr val="tx1">
                    <a:lumMod val="65000"/>
                    <a:lumOff val="35000"/>
                  </a:schemeClr>
                </a:solidFill>
                <a:latin typeface="+mn-lt"/>
                <a:cs typeface="+mn-cs"/>
              </a:rPr>
              <a:t>Task 2.3: Harmonizing new network systems</a:t>
            </a:r>
            <a:endParaRPr lang="es-ES" sz="1400" b="1" dirty="0">
              <a:solidFill>
                <a:schemeClr val="tx1">
                  <a:lumMod val="65000"/>
                  <a:lumOff val="35000"/>
                </a:schemeClr>
              </a:solidFill>
              <a:latin typeface="+mn-lt"/>
              <a:cs typeface="+mn-cs"/>
            </a:endParaRPr>
          </a:p>
          <a:p>
            <a:pPr>
              <a:buFontTx/>
              <a:buNone/>
              <a:defRPr/>
            </a:pPr>
            <a:r>
              <a:rPr lang="en-GB" sz="1400" b="1" i="1" dirty="0">
                <a:solidFill>
                  <a:schemeClr val="tx1">
                    <a:lumMod val="65000"/>
                    <a:lumOff val="35000"/>
                  </a:schemeClr>
                </a:solidFill>
              </a:rPr>
              <a:t>Objective:</a:t>
            </a:r>
            <a:r>
              <a:rPr lang="en-US" sz="1400" i="1" dirty="0">
                <a:solidFill>
                  <a:schemeClr val="tx1">
                    <a:lumMod val="65000"/>
                    <a:lumOff val="35000"/>
                  </a:schemeClr>
                </a:solidFill>
              </a:rPr>
              <a:t> I</a:t>
            </a:r>
            <a:r>
              <a:rPr lang="en-US" sz="1400" i="1" dirty="0">
                <a:solidFill>
                  <a:schemeClr val="tx1">
                    <a:lumMod val="65000"/>
                    <a:lumOff val="35000"/>
                  </a:schemeClr>
                </a:solidFill>
                <a:latin typeface="+mn-lt"/>
                <a:cs typeface="+mn-cs"/>
              </a:rPr>
              <a:t>ntegrating HF-radar systems and cabled coastal observatories</a:t>
            </a:r>
            <a:endParaRPr lang="es-ES" sz="1400" i="1" dirty="0">
              <a:solidFill>
                <a:schemeClr val="tx1">
                  <a:lumMod val="65000"/>
                  <a:lumOff val="35000"/>
                </a:schemeClr>
              </a:solidFill>
              <a:latin typeface="+mn-lt"/>
              <a:cs typeface="+mn-cs"/>
            </a:endParaRPr>
          </a:p>
          <a:p>
            <a:pPr>
              <a:buFontTx/>
              <a:buNone/>
              <a:defRPr/>
            </a:pPr>
            <a:r>
              <a:rPr lang="en-US" sz="1400" i="1" dirty="0">
                <a:solidFill>
                  <a:schemeClr val="tx1">
                    <a:lumMod val="65000"/>
                    <a:lumOff val="35000"/>
                  </a:schemeClr>
                </a:solidFill>
                <a:latin typeface="+mn-lt"/>
                <a:cs typeface="+mn-cs"/>
              </a:rPr>
              <a:t> </a:t>
            </a:r>
            <a:endParaRPr lang="es-ES_tradnl" sz="1400" i="1" dirty="0">
              <a:solidFill>
                <a:schemeClr val="tx1">
                  <a:lumMod val="65000"/>
                  <a:lumOff val="35000"/>
                </a:schemeClr>
              </a:solidFill>
              <a:latin typeface="+mn-lt"/>
              <a:cs typeface="+mn-cs"/>
            </a:endParaRPr>
          </a:p>
        </p:txBody>
      </p:sp>
      <p:sp>
        <p:nvSpPr>
          <p:cNvPr id="22" name="35 Rectángulo">
            <a:extLst>
              <a:ext uri="{FF2B5EF4-FFF2-40B4-BE49-F238E27FC236}">
                <a16:creationId xmlns:a16="http://schemas.microsoft.com/office/drawing/2014/main" id="{9A5BDD01-3D20-43C5-BF77-5E7CCE0AD01D}"/>
              </a:ext>
            </a:extLst>
          </p:cNvPr>
          <p:cNvSpPr/>
          <p:nvPr/>
        </p:nvSpPr>
        <p:spPr>
          <a:xfrm>
            <a:off x="2595192" y="2738347"/>
            <a:ext cx="9044248" cy="1046440"/>
          </a:xfrm>
          <a:prstGeom prst="rect">
            <a:avLst/>
          </a:prstGeom>
        </p:spPr>
        <p:txBody>
          <a:bodyPr wrap="square">
            <a:spAutoFit/>
          </a:bodyPr>
          <a:lstStyle/>
          <a:p>
            <a:pPr>
              <a:buFontTx/>
              <a:buNone/>
              <a:defRPr/>
            </a:pPr>
            <a:r>
              <a:rPr lang="en-US" sz="2000" b="1" i="1" dirty="0">
                <a:solidFill>
                  <a:schemeClr val="tx1">
                    <a:lumMod val="65000"/>
                    <a:lumOff val="35000"/>
                  </a:schemeClr>
                </a:solidFill>
                <a:latin typeface="+mn-lt"/>
                <a:cs typeface="+mn-cs"/>
              </a:rPr>
              <a:t>WP3. JRA1- Innovations in Technology and Methodology</a:t>
            </a:r>
            <a:endParaRPr lang="es-ES" sz="2000" b="1" i="1" dirty="0">
              <a:solidFill>
                <a:schemeClr val="tx1">
                  <a:lumMod val="65000"/>
                  <a:lumOff val="35000"/>
                </a:schemeClr>
              </a:solidFill>
              <a:latin typeface="+mn-lt"/>
              <a:cs typeface="+mn-cs"/>
            </a:endParaRPr>
          </a:p>
          <a:p>
            <a:pPr>
              <a:buFontTx/>
              <a:buNone/>
              <a:defRPr/>
            </a:pPr>
            <a:r>
              <a:rPr lang="en-GB" sz="1400" b="1" i="1" dirty="0">
                <a:solidFill>
                  <a:schemeClr val="tx1">
                    <a:lumMod val="65000"/>
                    <a:lumOff val="35000"/>
                  </a:schemeClr>
                </a:solidFill>
                <a:latin typeface="+mn-lt"/>
                <a:cs typeface="+mn-cs"/>
              </a:rPr>
              <a:t>Objective:</a:t>
            </a:r>
            <a:r>
              <a:rPr lang="en-US" sz="1400" i="1" dirty="0">
                <a:solidFill>
                  <a:schemeClr val="tx1">
                    <a:lumMod val="65000"/>
                    <a:lumOff val="35000"/>
                  </a:schemeClr>
                </a:solidFill>
                <a:latin typeface="+mn-lt"/>
                <a:cs typeface="+mn-cs"/>
              </a:rPr>
              <a:t> To improve the quality of current estimates and to integrate the surface information from HF radar with vertical information from the other components of the coastal observing system to improve 4D transport estimates. </a:t>
            </a:r>
          </a:p>
          <a:p>
            <a:pPr>
              <a:buFontTx/>
              <a:buNone/>
              <a:defRPr/>
            </a:pPr>
            <a:r>
              <a:rPr lang="en-US" sz="1400" b="1" dirty="0">
                <a:solidFill>
                  <a:schemeClr val="tx1">
                    <a:lumMod val="65000"/>
                    <a:lumOff val="35000"/>
                  </a:schemeClr>
                </a:solidFill>
                <a:latin typeface="+mn-lt"/>
                <a:cs typeface="+mn-cs"/>
              </a:rPr>
              <a:t>Task 3.2 Developments on current observations from HF radars</a:t>
            </a:r>
          </a:p>
        </p:txBody>
      </p:sp>
      <p:sp>
        <p:nvSpPr>
          <p:cNvPr id="24" name="36 Rectángulo">
            <a:extLst>
              <a:ext uri="{FF2B5EF4-FFF2-40B4-BE49-F238E27FC236}">
                <a16:creationId xmlns:a16="http://schemas.microsoft.com/office/drawing/2014/main" id="{A1318A4F-7716-46CC-9563-DCF90480A370}"/>
              </a:ext>
            </a:extLst>
          </p:cNvPr>
          <p:cNvSpPr/>
          <p:nvPr/>
        </p:nvSpPr>
        <p:spPr>
          <a:xfrm>
            <a:off x="2607201" y="3846075"/>
            <a:ext cx="8813800" cy="628650"/>
          </a:xfrm>
          <a:prstGeom prst="rect">
            <a:avLst/>
          </a:prstGeom>
        </p:spPr>
        <p:txBody>
          <a:bodyPr>
            <a:spAutoFit/>
          </a:bodyPr>
          <a:lstStyle/>
          <a:p>
            <a:pPr>
              <a:buFontTx/>
              <a:buNone/>
              <a:defRPr/>
            </a:pPr>
            <a:r>
              <a:rPr lang="en-GB" sz="2000" b="1" i="1" dirty="0">
                <a:solidFill>
                  <a:schemeClr val="tx1">
                    <a:lumMod val="65000"/>
                    <a:lumOff val="35000"/>
                  </a:schemeClr>
                </a:solidFill>
                <a:latin typeface="+mn-lt"/>
                <a:cs typeface="+mn-cs"/>
              </a:rPr>
              <a:t>WP4. JRA2- JERICO Valorisation through applied joint research</a:t>
            </a:r>
          </a:p>
          <a:p>
            <a:pPr>
              <a:buFontTx/>
              <a:buNone/>
              <a:defRPr/>
            </a:pPr>
            <a:r>
              <a:rPr lang="en-US" sz="1400" b="1" dirty="0">
                <a:solidFill>
                  <a:schemeClr val="tx1">
                    <a:lumMod val="65000"/>
                    <a:lumOff val="35000"/>
                  </a:schemeClr>
                </a:solidFill>
                <a:latin typeface="+mn-lt"/>
                <a:cs typeface="+mn-cs"/>
              </a:rPr>
              <a:t>Task 4.4: JRAP #4 (hydrography): 4D characterization of trans-boundary hydrography and transport</a:t>
            </a:r>
            <a:endParaRPr lang="es-ES" sz="1400" b="1" dirty="0">
              <a:solidFill>
                <a:schemeClr val="tx1">
                  <a:lumMod val="65000"/>
                  <a:lumOff val="35000"/>
                </a:schemeClr>
              </a:solidFill>
              <a:latin typeface="+mn-lt"/>
              <a:cs typeface="+mn-cs"/>
            </a:endParaRPr>
          </a:p>
        </p:txBody>
      </p:sp>
      <p:sp>
        <p:nvSpPr>
          <p:cNvPr id="25" name="37 Rectángulo">
            <a:extLst>
              <a:ext uri="{FF2B5EF4-FFF2-40B4-BE49-F238E27FC236}">
                <a16:creationId xmlns:a16="http://schemas.microsoft.com/office/drawing/2014/main" id="{BF12D06F-00F9-4981-8A08-EEA86A601995}"/>
              </a:ext>
            </a:extLst>
          </p:cNvPr>
          <p:cNvSpPr/>
          <p:nvPr/>
        </p:nvSpPr>
        <p:spPr>
          <a:xfrm>
            <a:off x="2584110" y="4610900"/>
            <a:ext cx="9033797" cy="738664"/>
          </a:xfrm>
          <a:prstGeom prst="rect">
            <a:avLst/>
          </a:prstGeom>
        </p:spPr>
        <p:txBody>
          <a:bodyPr wrap="square">
            <a:spAutoFit/>
          </a:bodyPr>
          <a:lstStyle/>
          <a:p>
            <a:pPr>
              <a:buFontTx/>
              <a:buNone/>
              <a:defRPr/>
            </a:pPr>
            <a:r>
              <a:rPr lang="it-IT" sz="2000" b="1" i="1" dirty="0">
                <a:solidFill>
                  <a:schemeClr val="tx1">
                    <a:lumMod val="65000"/>
                    <a:lumOff val="35000"/>
                  </a:schemeClr>
                </a:solidFill>
                <a:latin typeface="+mn-lt"/>
                <a:cs typeface="+mn-cs"/>
              </a:rPr>
              <a:t>WP5: Data management</a:t>
            </a:r>
          </a:p>
          <a:p>
            <a:pPr>
              <a:buFontTx/>
              <a:buNone/>
              <a:defRPr/>
            </a:pPr>
            <a:r>
              <a:rPr lang="en-US" sz="1400" b="1" dirty="0">
                <a:solidFill>
                  <a:schemeClr val="tx1">
                    <a:lumMod val="65000"/>
                    <a:lumOff val="35000"/>
                  </a:schemeClr>
                </a:solidFill>
                <a:latin typeface="+mn-lt"/>
                <a:cs typeface="+mn-cs"/>
              </a:rPr>
              <a:t>Task 5.5: Coordinated implementation of Quality Assessment and Quality Control procedures for HF Radar data access</a:t>
            </a:r>
          </a:p>
          <a:p>
            <a:pPr>
              <a:buFontTx/>
              <a:buNone/>
              <a:defRPr/>
            </a:pPr>
            <a:endParaRPr lang="it-IT" sz="800" b="1" i="1" dirty="0">
              <a:solidFill>
                <a:schemeClr val="tx1">
                  <a:lumMod val="65000"/>
                  <a:lumOff val="35000"/>
                </a:schemeClr>
              </a:solidFill>
              <a:latin typeface="+mn-lt"/>
              <a:cs typeface="+mn-cs"/>
            </a:endParaRPr>
          </a:p>
        </p:txBody>
      </p:sp>
      <p:sp>
        <p:nvSpPr>
          <p:cNvPr id="26" name="38 Rectángulo">
            <a:extLst>
              <a:ext uri="{FF2B5EF4-FFF2-40B4-BE49-F238E27FC236}">
                <a16:creationId xmlns:a16="http://schemas.microsoft.com/office/drawing/2014/main" id="{AF8C2512-0B85-401D-BEF8-D20DD1B4659F}"/>
              </a:ext>
            </a:extLst>
          </p:cNvPr>
          <p:cNvSpPr/>
          <p:nvPr/>
        </p:nvSpPr>
        <p:spPr>
          <a:xfrm>
            <a:off x="2586419" y="5436153"/>
            <a:ext cx="8705850" cy="830997"/>
          </a:xfrm>
          <a:prstGeom prst="rect">
            <a:avLst/>
          </a:prstGeom>
        </p:spPr>
        <p:txBody>
          <a:bodyPr>
            <a:spAutoFit/>
          </a:bodyPr>
          <a:lstStyle/>
          <a:p>
            <a:pPr>
              <a:buFontTx/>
              <a:buNone/>
              <a:defRPr/>
            </a:pPr>
            <a:r>
              <a:rPr lang="it-IT" sz="2000" b="1" i="1" dirty="0">
                <a:solidFill>
                  <a:schemeClr val="tx1">
                    <a:lumMod val="65000"/>
                    <a:lumOff val="35000"/>
                  </a:schemeClr>
                </a:solidFill>
                <a:latin typeface="+mn-lt"/>
                <a:cs typeface="+mn-cs"/>
              </a:rPr>
              <a:t>WP6: Virtual access</a:t>
            </a:r>
          </a:p>
          <a:p>
            <a:pPr>
              <a:buFontTx/>
              <a:buNone/>
              <a:defRPr/>
            </a:pPr>
            <a:r>
              <a:rPr lang="en-US" sz="1400" b="1" i="1" dirty="0">
                <a:solidFill>
                  <a:schemeClr val="tx1">
                    <a:lumMod val="65000"/>
                    <a:lumOff val="35000"/>
                  </a:schemeClr>
                </a:solidFill>
                <a:latin typeface="+mn-lt"/>
                <a:cs typeface="+mn-cs"/>
              </a:rPr>
              <a:t>Objective: </a:t>
            </a:r>
            <a:r>
              <a:rPr lang="en-US" sz="1400" i="1" dirty="0">
                <a:solidFill>
                  <a:schemeClr val="tx1">
                    <a:lumMod val="65000"/>
                    <a:lumOff val="35000"/>
                  </a:schemeClr>
                </a:solidFill>
                <a:latin typeface="+mn-lt"/>
              </a:rPr>
              <a:t>T</a:t>
            </a:r>
            <a:r>
              <a:rPr lang="en-US" sz="1400" i="1" dirty="0">
                <a:solidFill>
                  <a:schemeClr val="tx1">
                    <a:lumMod val="65000"/>
                    <a:lumOff val="35000"/>
                  </a:schemeClr>
                </a:solidFill>
                <a:latin typeface="+mn-lt"/>
                <a:cs typeface="Arial" charset="0"/>
              </a:rPr>
              <a:t>o provide free of charge “virtual access” to data and information that will enable scientists to carry out high quality research using data from a variety of coastal observation systems</a:t>
            </a:r>
            <a:endParaRPr lang="es-ES_tradnl" sz="1400" i="1" dirty="0">
              <a:solidFill>
                <a:schemeClr val="tx1">
                  <a:lumMod val="65000"/>
                  <a:lumOff val="35000"/>
                </a:schemeClr>
              </a:solidFill>
              <a:latin typeface="+mn-lt"/>
            </a:endParaRPr>
          </a:p>
        </p:txBody>
      </p:sp>
    </p:spTree>
    <p:extLst>
      <p:ext uri="{BB962C8B-B14F-4D97-AF65-F5344CB8AC3E}">
        <p14:creationId xmlns:p14="http://schemas.microsoft.com/office/powerpoint/2010/main" val="3480670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s-ES" altLang="it-IT" sz="1800" b="0" i="0" u="none" strike="noStrike" cap="none" normalizeH="0" baseline="0">
              <a:ln>
                <a:noFill/>
              </a:ln>
              <a:solidFill>
                <a:schemeClr val="tx1"/>
              </a:solidFill>
              <a:effectLst/>
              <a:latin typeface="Arial" panose="020B0604020202020204" pitchFamily="34" charset="0"/>
            </a:endParaRPr>
          </a:p>
        </p:txBody>
      </p:sp>
      <p:sp>
        <p:nvSpPr>
          <p:cNvPr id="23" name="Rettangolo 1"/>
          <p:cNvSpPr/>
          <p:nvPr/>
        </p:nvSpPr>
        <p:spPr>
          <a:xfrm>
            <a:off x="1808699" y="228600"/>
            <a:ext cx="10590961" cy="764825"/>
          </a:xfrm>
          <a:prstGeom prst="rect">
            <a:avLst/>
          </a:prstGeom>
        </p:spPr>
        <p:txBody>
          <a:bodyPr wrap="square">
            <a:spAutoFit/>
          </a:bodyPr>
          <a:lstStyle/>
          <a:p>
            <a:pPr indent="228600">
              <a:lnSpc>
                <a:spcPct val="115000"/>
              </a:lnSpc>
            </a:pPr>
            <a:r>
              <a:rPr lang="en-US" sz="2000" b="1" i="1" dirty="0">
                <a:solidFill>
                  <a:srgbClr val="00B050"/>
                </a:solidFill>
                <a:latin typeface="Calibri" panose="020F0502020204030204" pitchFamily="34" charset="0"/>
                <a:ea typeface="Arial" panose="020B0604020202020204" pitchFamily="34" charset="0"/>
                <a:cs typeface="Arial" panose="020B0604020202020204" pitchFamily="34" charset="0"/>
              </a:rPr>
              <a:t>Paving the way to European HFR network in line with international efforts</a:t>
            </a:r>
            <a:endParaRPr lang="it-IT" sz="2000" b="1" dirty="0">
              <a:solidFill>
                <a:srgbClr val="00B050"/>
              </a:solidFill>
              <a:latin typeface="Times New Roman" panose="02020603050405020304" pitchFamily="18" charset="0"/>
              <a:ea typeface="Times New Roman" panose="02020603050405020304" pitchFamily="18" charset="0"/>
            </a:endParaRPr>
          </a:p>
          <a:p>
            <a:pPr indent="228600">
              <a:lnSpc>
                <a:spcPct val="115000"/>
              </a:lnSpc>
              <a:spcAft>
                <a:spcPts val="0"/>
              </a:spcAft>
            </a:pPr>
            <a:r>
              <a:rPr lang="en-US" b="1" dirty="0">
                <a:solidFill>
                  <a:schemeClr val="accent5">
                    <a:lumMod val="50000"/>
                  </a:schemeClr>
                </a:solidFill>
                <a:latin typeface="Calibri" panose="020F0502020204030204" pitchFamily="34" charset="0"/>
                <a:ea typeface="Times New Roman" panose="02020603050405020304" pitchFamily="18" charset="0"/>
                <a:cs typeface="Arial" panose="020B0604020202020204" pitchFamily="34" charset="0"/>
              </a:rPr>
              <a:t>4. Coordinated joint activities</a:t>
            </a:r>
            <a:endParaRPr lang="it-IT" b="1"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12" name="TextShape 1">
            <a:extLst>
              <a:ext uri="{FF2B5EF4-FFF2-40B4-BE49-F238E27FC236}">
                <a16:creationId xmlns:a16="http://schemas.microsoft.com/office/drawing/2014/main" id="{ABF617DC-EE1A-4214-B7F4-83A69104E007}"/>
              </a:ext>
            </a:extLst>
          </p:cNvPr>
          <p:cNvSpPr txBox="1"/>
          <p:nvPr/>
        </p:nvSpPr>
        <p:spPr>
          <a:xfrm>
            <a:off x="2019161" y="873549"/>
            <a:ext cx="9071640" cy="1262160"/>
          </a:xfrm>
          <a:prstGeom prst="rect">
            <a:avLst/>
          </a:prstGeom>
        </p:spPr>
        <p:txBody>
          <a:bodyPr lIns="0" tIns="0" rIns="0" bIns="0" anchor="ct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accent5">
                    <a:lumMod val="75000"/>
                  </a:schemeClr>
                </a:solidFill>
                <a:latin typeface="Arial"/>
              </a:rPr>
              <a:t>INCREASE tasks</a:t>
            </a:r>
          </a:p>
        </p:txBody>
      </p:sp>
      <p:sp>
        <p:nvSpPr>
          <p:cNvPr id="21" name="34 Rectángulo">
            <a:extLst>
              <a:ext uri="{FF2B5EF4-FFF2-40B4-BE49-F238E27FC236}">
                <a16:creationId xmlns:a16="http://schemas.microsoft.com/office/drawing/2014/main" id="{95823C42-F24A-416A-B418-2AAB3DD49B34}"/>
              </a:ext>
            </a:extLst>
          </p:cNvPr>
          <p:cNvSpPr/>
          <p:nvPr/>
        </p:nvSpPr>
        <p:spPr>
          <a:xfrm>
            <a:off x="2525653" y="2015833"/>
            <a:ext cx="9065796" cy="4093428"/>
          </a:xfrm>
          <a:prstGeom prst="rect">
            <a:avLst/>
          </a:prstGeom>
        </p:spPr>
        <p:txBody>
          <a:bodyPr wrap="square">
            <a:spAutoFit/>
          </a:bodyPr>
          <a:lstStyle/>
          <a:p>
            <a:pPr>
              <a:buFontTx/>
              <a:buNone/>
              <a:defRPr/>
            </a:pPr>
            <a:r>
              <a:rPr lang="en-US" sz="2000" b="1" i="1" dirty="0">
                <a:solidFill>
                  <a:schemeClr val="tx1">
                    <a:lumMod val="65000"/>
                    <a:lumOff val="35000"/>
                  </a:schemeClr>
                </a:solidFill>
              </a:rPr>
              <a:t>WP1: Towards the integration of HFR observing technology into CMEMS</a:t>
            </a:r>
          </a:p>
          <a:p>
            <a:pPr>
              <a:buFontTx/>
              <a:buNone/>
              <a:defRPr/>
            </a:pPr>
            <a:r>
              <a:rPr lang="en-US" sz="2000" dirty="0">
                <a:solidFill>
                  <a:schemeClr val="accent5">
                    <a:lumMod val="75000"/>
                  </a:schemeClr>
                </a:solidFill>
                <a:sym typeface="Wingdings" panose="05000000000000000000" pitchFamily="2" charset="2"/>
              </a:rPr>
              <a:t>	 </a:t>
            </a:r>
            <a:r>
              <a:rPr lang="en-US" sz="2000" dirty="0">
                <a:solidFill>
                  <a:schemeClr val="accent5">
                    <a:lumMod val="75000"/>
                  </a:schemeClr>
                </a:solidFill>
              </a:rPr>
              <a:t>To bring CMEMS and HFR community closer</a:t>
            </a:r>
            <a:endParaRPr lang="en-US" sz="2000" b="1" i="1" dirty="0">
              <a:solidFill>
                <a:schemeClr val="accent5">
                  <a:lumMod val="75000"/>
                </a:schemeClr>
              </a:solidFill>
            </a:endParaRPr>
          </a:p>
          <a:p>
            <a:pPr>
              <a:buFontTx/>
              <a:buNone/>
              <a:defRPr/>
            </a:pPr>
            <a:endParaRPr lang="en-US" sz="2000" b="1" i="1" dirty="0">
              <a:solidFill>
                <a:schemeClr val="tx1">
                  <a:lumMod val="65000"/>
                  <a:lumOff val="35000"/>
                </a:schemeClr>
              </a:solidFill>
            </a:endParaRPr>
          </a:p>
          <a:p>
            <a:pPr>
              <a:buFontTx/>
              <a:buNone/>
              <a:defRPr/>
            </a:pPr>
            <a:r>
              <a:rPr lang="en-US" sz="2000" b="1" i="1" dirty="0">
                <a:solidFill>
                  <a:schemeClr val="tx1">
                    <a:lumMod val="65000"/>
                    <a:lumOff val="35000"/>
                  </a:schemeClr>
                </a:solidFill>
              </a:rPr>
              <a:t>WP2: Basis for HFR data assimilation into CMEMS models</a:t>
            </a:r>
          </a:p>
          <a:p>
            <a:pPr>
              <a:defRPr/>
            </a:pPr>
            <a:r>
              <a:rPr lang="en-US" sz="2000" dirty="0">
                <a:solidFill>
                  <a:schemeClr val="accent5">
                    <a:lumMod val="75000"/>
                  </a:schemeClr>
                </a:solidFill>
                <a:sym typeface="Wingdings" panose="05000000000000000000" pitchFamily="2" charset="2"/>
              </a:rPr>
              <a:t>	 To bring information to modelers (CMEMS and CMEMS users)</a:t>
            </a:r>
          </a:p>
          <a:p>
            <a:pPr>
              <a:buFontTx/>
              <a:buNone/>
              <a:defRPr/>
            </a:pPr>
            <a:endParaRPr lang="en-US" sz="2000" b="1" i="1" dirty="0">
              <a:solidFill>
                <a:schemeClr val="tx1">
                  <a:lumMod val="65000"/>
                  <a:lumOff val="35000"/>
                </a:schemeClr>
              </a:solidFill>
            </a:endParaRPr>
          </a:p>
          <a:p>
            <a:pPr>
              <a:buFontTx/>
              <a:buNone/>
              <a:defRPr/>
            </a:pPr>
            <a:r>
              <a:rPr lang="en-US" sz="2000" b="1" i="1" dirty="0">
                <a:solidFill>
                  <a:schemeClr val="tx1">
                    <a:lumMod val="65000"/>
                    <a:lumOff val="35000"/>
                  </a:schemeClr>
                </a:solidFill>
              </a:rPr>
              <a:t>WP3: HFR Products development</a:t>
            </a:r>
          </a:p>
          <a:p>
            <a:pPr>
              <a:defRPr/>
            </a:pPr>
            <a:r>
              <a:rPr lang="en-US" sz="2000" dirty="0">
                <a:solidFill>
                  <a:schemeClr val="accent5">
                    <a:lumMod val="75000"/>
                  </a:schemeClr>
                </a:solidFill>
                <a:sym typeface="Wingdings" panose="05000000000000000000" pitchFamily="2" charset="2"/>
              </a:rPr>
              <a:t>	 To perform show cases with HFR products</a:t>
            </a:r>
          </a:p>
          <a:p>
            <a:pPr marL="342900" indent="-342900">
              <a:buFont typeface="Wingdings" panose="05000000000000000000" pitchFamily="2" charset="2"/>
              <a:buChar char="à"/>
              <a:defRPr/>
            </a:pPr>
            <a:endParaRPr lang="en-US" sz="2000" b="1" i="1" dirty="0">
              <a:solidFill>
                <a:schemeClr val="tx1">
                  <a:lumMod val="65000"/>
                  <a:lumOff val="35000"/>
                </a:schemeClr>
              </a:solidFill>
            </a:endParaRPr>
          </a:p>
          <a:p>
            <a:pPr>
              <a:buFontTx/>
              <a:buNone/>
              <a:defRPr/>
            </a:pPr>
            <a:r>
              <a:rPr lang="en-US" sz="2000" b="1" i="1" dirty="0">
                <a:solidFill>
                  <a:schemeClr val="tx1">
                    <a:lumMod val="65000"/>
                    <a:lumOff val="35000"/>
                  </a:schemeClr>
                </a:solidFill>
              </a:rPr>
              <a:t>WP4: HFR Node</a:t>
            </a:r>
          </a:p>
          <a:p>
            <a:pPr>
              <a:defRPr/>
            </a:pPr>
            <a:r>
              <a:rPr lang="en-US" sz="2000" dirty="0">
                <a:solidFill>
                  <a:schemeClr val="accent5">
                    <a:lumMod val="75000"/>
                  </a:schemeClr>
                </a:solidFill>
                <a:sym typeface="Wingdings" panose="05000000000000000000" pitchFamily="2" charset="2"/>
              </a:rPr>
              <a:t>	 Paving the way towards a HFR Node</a:t>
            </a:r>
            <a:endParaRPr lang="en-US" sz="2000" dirty="0">
              <a:solidFill>
                <a:schemeClr val="accent5">
                  <a:lumMod val="75000"/>
                </a:schemeClr>
              </a:solidFill>
            </a:endParaRPr>
          </a:p>
          <a:p>
            <a:pPr>
              <a:buFontTx/>
              <a:buNone/>
              <a:defRPr/>
            </a:pPr>
            <a:endParaRPr lang="en-US" sz="2000" b="1" i="1" dirty="0">
              <a:solidFill>
                <a:schemeClr val="tx1">
                  <a:lumMod val="65000"/>
                  <a:lumOff val="35000"/>
                </a:schemeClr>
              </a:solidFill>
            </a:endParaRPr>
          </a:p>
          <a:p>
            <a:pPr>
              <a:buFontTx/>
              <a:buNone/>
              <a:defRPr/>
            </a:pPr>
            <a:r>
              <a:rPr lang="en-US" sz="2000" b="1" i="1" dirty="0">
                <a:solidFill>
                  <a:schemeClr val="tx1">
                    <a:lumMod val="65000"/>
                    <a:lumOff val="35000"/>
                  </a:schemeClr>
                </a:solidFill>
              </a:rPr>
              <a:t>WP5: Coordination</a:t>
            </a:r>
          </a:p>
        </p:txBody>
      </p:sp>
      <p:pic>
        <p:nvPicPr>
          <p:cNvPr id="13" name="12 Imagen">
            <a:extLst>
              <a:ext uri="{FF2B5EF4-FFF2-40B4-BE49-F238E27FC236}">
                <a16:creationId xmlns:a16="http://schemas.microsoft.com/office/drawing/2014/main" id="{DA7A7442-CF28-4C02-9DA3-0626EB0A54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7071" y="555757"/>
            <a:ext cx="1594826" cy="1594826"/>
          </a:xfrm>
          <a:prstGeom prst="rect">
            <a:avLst/>
          </a:prstGeom>
        </p:spPr>
      </p:pic>
    </p:spTree>
    <p:extLst>
      <p:ext uri="{BB962C8B-B14F-4D97-AF65-F5344CB8AC3E}">
        <p14:creationId xmlns:p14="http://schemas.microsoft.com/office/powerpoint/2010/main" val="3690782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s-ES" altLang="it-IT" sz="1800" b="0" i="0" u="none" strike="noStrike" cap="none" normalizeH="0" baseline="0">
              <a:ln>
                <a:noFill/>
              </a:ln>
              <a:solidFill>
                <a:schemeClr val="tx1"/>
              </a:solidFill>
              <a:effectLst/>
              <a:latin typeface="Arial" panose="020B0604020202020204" pitchFamily="34" charset="0"/>
            </a:endParaRPr>
          </a:p>
        </p:txBody>
      </p:sp>
      <p:sp>
        <p:nvSpPr>
          <p:cNvPr id="23" name="Rettangolo 1"/>
          <p:cNvSpPr/>
          <p:nvPr/>
        </p:nvSpPr>
        <p:spPr>
          <a:xfrm>
            <a:off x="1808699" y="228600"/>
            <a:ext cx="10590961" cy="764825"/>
          </a:xfrm>
          <a:prstGeom prst="rect">
            <a:avLst/>
          </a:prstGeom>
        </p:spPr>
        <p:txBody>
          <a:bodyPr wrap="square">
            <a:spAutoFit/>
          </a:bodyPr>
          <a:lstStyle/>
          <a:p>
            <a:pPr indent="228600">
              <a:lnSpc>
                <a:spcPct val="115000"/>
              </a:lnSpc>
            </a:pPr>
            <a:r>
              <a:rPr lang="en-US" sz="2000" b="1" i="1" dirty="0">
                <a:solidFill>
                  <a:srgbClr val="00B050"/>
                </a:solidFill>
                <a:latin typeface="Calibri" panose="020F0502020204030204" pitchFamily="34" charset="0"/>
                <a:ea typeface="Arial" panose="020B0604020202020204" pitchFamily="34" charset="0"/>
                <a:cs typeface="Arial" panose="020B0604020202020204" pitchFamily="34" charset="0"/>
              </a:rPr>
              <a:t>Paving the way to European HFR network in line with international efforts</a:t>
            </a:r>
            <a:endParaRPr lang="it-IT" sz="2000" b="1" dirty="0">
              <a:solidFill>
                <a:srgbClr val="00B050"/>
              </a:solidFill>
              <a:latin typeface="Times New Roman" panose="02020603050405020304" pitchFamily="18" charset="0"/>
              <a:ea typeface="Times New Roman" panose="02020603050405020304" pitchFamily="18" charset="0"/>
            </a:endParaRPr>
          </a:p>
          <a:p>
            <a:pPr indent="228600">
              <a:lnSpc>
                <a:spcPct val="115000"/>
              </a:lnSpc>
              <a:spcAft>
                <a:spcPts val="0"/>
              </a:spcAft>
            </a:pPr>
            <a:r>
              <a:rPr lang="en-US" b="1" dirty="0">
                <a:solidFill>
                  <a:schemeClr val="accent5">
                    <a:lumMod val="50000"/>
                  </a:schemeClr>
                </a:solidFill>
                <a:latin typeface="Calibri" panose="020F0502020204030204" pitchFamily="34" charset="0"/>
                <a:ea typeface="Times New Roman" panose="02020603050405020304" pitchFamily="18" charset="0"/>
                <a:cs typeface="Arial" panose="020B0604020202020204" pitchFamily="34" charset="0"/>
              </a:rPr>
              <a:t>4. Coordinated joint activities</a:t>
            </a:r>
            <a:endParaRPr lang="it-IT" b="1" dirty="0">
              <a:solidFill>
                <a:schemeClr val="accent5">
                  <a:lumMod val="50000"/>
                </a:schemeClr>
              </a:solidFill>
              <a:effectLst/>
              <a:latin typeface="Times New Roman" panose="02020603050405020304" pitchFamily="18" charset="0"/>
              <a:ea typeface="Times New Roman" panose="02020603050405020304" pitchFamily="18" charset="0"/>
            </a:endParaRPr>
          </a:p>
        </p:txBody>
      </p:sp>
      <p:pic>
        <p:nvPicPr>
          <p:cNvPr id="1026" name="Picture 2" descr="Resultado de imagen de seadatacloud">
            <a:extLst>
              <a:ext uri="{FF2B5EF4-FFF2-40B4-BE49-F238E27FC236}">
                <a16:creationId xmlns:a16="http://schemas.microsoft.com/office/drawing/2014/main" id="{7F314D97-C282-46D2-AC61-4E2BCDFB1E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96500" y="632305"/>
            <a:ext cx="1699102" cy="1369426"/>
          </a:xfrm>
          <a:prstGeom prst="rect">
            <a:avLst/>
          </a:prstGeom>
          <a:noFill/>
          <a:extLst>
            <a:ext uri="{909E8E84-426E-40DD-AFC4-6F175D3DCCD1}">
              <a14:hiddenFill xmlns:a14="http://schemas.microsoft.com/office/drawing/2010/main">
                <a:solidFill>
                  <a:srgbClr val="FFFFFF"/>
                </a:solidFill>
              </a14:hiddenFill>
            </a:ext>
          </a:extLst>
        </p:spPr>
      </p:pic>
      <p:sp>
        <p:nvSpPr>
          <p:cNvPr id="12" name="TextShape 1">
            <a:extLst>
              <a:ext uri="{FF2B5EF4-FFF2-40B4-BE49-F238E27FC236}">
                <a16:creationId xmlns:a16="http://schemas.microsoft.com/office/drawing/2014/main" id="{ABF617DC-EE1A-4214-B7F4-83A69104E007}"/>
              </a:ext>
            </a:extLst>
          </p:cNvPr>
          <p:cNvSpPr txBox="1"/>
          <p:nvPr/>
        </p:nvSpPr>
        <p:spPr>
          <a:xfrm>
            <a:off x="2317562" y="723900"/>
            <a:ext cx="9071640" cy="1262160"/>
          </a:xfrm>
          <a:prstGeom prst="rect">
            <a:avLst/>
          </a:prstGeom>
        </p:spPr>
        <p:txBody>
          <a:bodyPr lIns="0" tIns="0" rIns="0" bIns="0" anchor="ct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err="1">
                <a:solidFill>
                  <a:schemeClr val="accent5">
                    <a:lumMod val="75000"/>
                  </a:schemeClr>
                </a:solidFill>
                <a:latin typeface="Arial"/>
              </a:rPr>
              <a:t>SeaDataCloud</a:t>
            </a:r>
            <a:r>
              <a:rPr lang="en-US" sz="2000" b="1" dirty="0">
                <a:solidFill>
                  <a:schemeClr val="accent5">
                    <a:lumMod val="75000"/>
                  </a:schemeClr>
                </a:solidFill>
                <a:latin typeface="Arial"/>
              </a:rPr>
              <a:t> subtask </a:t>
            </a:r>
            <a:endParaRPr sz="2000" dirty="0">
              <a:solidFill>
                <a:schemeClr val="accent5">
                  <a:lumMod val="75000"/>
                </a:schemeClr>
              </a:solidFill>
            </a:endParaRPr>
          </a:p>
        </p:txBody>
      </p:sp>
      <p:sp>
        <p:nvSpPr>
          <p:cNvPr id="13" name="TextShape 2">
            <a:extLst>
              <a:ext uri="{FF2B5EF4-FFF2-40B4-BE49-F238E27FC236}">
                <a16:creationId xmlns:a16="http://schemas.microsoft.com/office/drawing/2014/main" id="{0CC05368-D091-46A2-B368-AC1F51981C02}"/>
              </a:ext>
            </a:extLst>
          </p:cNvPr>
          <p:cNvSpPr txBox="1"/>
          <p:nvPr/>
        </p:nvSpPr>
        <p:spPr>
          <a:xfrm>
            <a:off x="2568359" y="1719901"/>
            <a:ext cx="9071640" cy="4698360"/>
          </a:xfrm>
          <a:prstGeom prst="rect">
            <a:avLst/>
          </a:prstGeom>
        </p:spPr>
        <p:txBody>
          <a:bodyPr lIns="0" tIns="0" rIns="0" bIns="0" anchor="ct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t> Integration of the HFR historical data into the </a:t>
            </a:r>
            <a:r>
              <a:rPr lang="en-US" sz="2400" b="1" dirty="0" err="1"/>
              <a:t>SeaDataNet</a:t>
            </a:r>
            <a:r>
              <a:rPr lang="en-US" sz="2400" b="1" dirty="0"/>
              <a:t> architecture:</a:t>
            </a:r>
            <a:endParaRPr dirty="0"/>
          </a:p>
          <a:p>
            <a:pPr algn="ctr"/>
            <a:endParaRPr dirty="0"/>
          </a:p>
          <a:p>
            <a:pPr>
              <a:buSzPct val="100000"/>
            </a:pPr>
            <a:r>
              <a:rPr lang="en-US" sz="2000" b="1" i="1" dirty="0">
                <a:solidFill>
                  <a:schemeClr val="tx1">
                    <a:lumMod val="65000"/>
                    <a:lumOff val="35000"/>
                  </a:schemeClr>
                </a:solidFill>
              </a:rPr>
              <a:t>Definition of standard interoperable data and CDI derived metadata formats for historical radial and total velocity data</a:t>
            </a:r>
            <a:endParaRPr sz="2000" b="1" i="1" dirty="0">
              <a:solidFill>
                <a:schemeClr val="tx1">
                  <a:lumMod val="65000"/>
                  <a:lumOff val="35000"/>
                </a:schemeClr>
              </a:solidFill>
            </a:endParaRPr>
          </a:p>
          <a:p>
            <a:pPr>
              <a:buSzPct val="100000"/>
            </a:pPr>
            <a:endParaRPr sz="2000" b="1" i="1" dirty="0">
              <a:solidFill>
                <a:schemeClr val="tx1">
                  <a:lumMod val="65000"/>
                  <a:lumOff val="35000"/>
                </a:schemeClr>
              </a:solidFill>
            </a:endParaRPr>
          </a:p>
          <a:p>
            <a:pPr>
              <a:buSzPct val="100000"/>
            </a:pPr>
            <a:r>
              <a:rPr lang="en-US" sz="2000" b="1" i="1" dirty="0">
                <a:solidFill>
                  <a:schemeClr val="tx1">
                    <a:lumMod val="65000"/>
                    <a:lumOff val="35000"/>
                  </a:schemeClr>
                </a:solidFill>
              </a:rPr>
              <a:t>Definition of QC standard procedures for historical radial and total velocity data, with particular focus on data versioning</a:t>
            </a:r>
            <a:endParaRPr sz="2000" b="1" i="1" dirty="0">
              <a:solidFill>
                <a:schemeClr val="tx1">
                  <a:lumMod val="65000"/>
                  <a:lumOff val="35000"/>
                </a:schemeClr>
              </a:solidFill>
            </a:endParaRPr>
          </a:p>
          <a:p>
            <a:pPr>
              <a:buSzPct val="100000"/>
            </a:pPr>
            <a:endParaRPr sz="2000" b="1" i="1" dirty="0">
              <a:solidFill>
                <a:schemeClr val="tx1">
                  <a:lumMod val="65000"/>
                  <a:lumOff val="35000"/>
                </a:schemeClr>
              </a:solidFill>
            </a:endParaRPr>
          </a:p>
          <a:p>
            <a:pPr>
              <a:buSzPct val="100000"/>
            </a:pPr>
            <a:r>
              <a:rPr lang="en-US" sz="2000" b="1" i="1" dirty="0">
                <a:solidFill>
                  <a:schemeClr val="tx1">
                    <a:lumMod val="65000"/>
                    <a:lumOff val="35000"/>
                  </a:schemeClr>
                </a:solidFill>
              </a:rPr>
              <a:t>Design and implementation of an open tool (to be run on the cloud architecture) for the conversion of native HF radar data (both radial and total velocity data) into the standard data and metadata formats and for the production of related CDIs</a:t>
            </a:r>
            <a:endParaRPr sz="2000" b="1" i="1" dirty="0">
              <a:solidFill>
                <a:schemeClr val="tx1">
                  <a:lumMod val="65000"/>
                  <a:lumOff val="35000"/>
                </a:schemeClr>
              </a:solidFill>
            </a:endParaRPr>
          </a:p>
          <a:p>
            <a:pPr>
              <a:buSzPct val="100000"/>
            </a:pPr>
            <a:endParaRPr sz="2000" b="1" i="1" dirty="0">
              <a:solidFill>
                <a:schemeClr val="tx1">
                  <a:lumMod val="65000"/>
                  <a:lumOff val="35000"/>
                </a:schemeClr>
              </a:solidFill>
            </a:endParaRPr>
          </a:p>
          <a:p>
            <a:pPr>
              <a:buSzPct val="100000"/>
            </a:pPr>
            <a:r>
              <a:rPr lang="en-US" sz="2000" b="1" i="1" dirty="0">
                <a:solidFill>
                  <a:schemeClr val="tx1">
                    <a:lumMod val="65000"/>
                    <a:lumOff val="35000"/>
                  </a:schemeClr>
                </a:solidFill>
              </a:rPr>
              <a:t>Implementation of prototype data access services for HF radar (e.g. OGC) in coordination with CMEMS</a:t>
            </a:r>
            <a:endParaRPr sz="2000" b="1" i="1" dirty="0">
              <a:solidFill>
                <a:schemeClr val="tx1">
                  <a:lumMod val="65000"/>
                  <a:lumOff val="35000"/>
                </a:schemeClr>
              </a:solidFill>
            </a:endParaRPr>
          </a:p>
        </p:txBody>
      </p:sp>
    </p:spTree>
    <p:extLst>
      <p:ext uri="{BB962C8B-B14F-4D97-AF65-F5344CB8AC3E}">
        <p14:creationId xmlns:p14="http://schemas.microsoft.com/office/powerpoint/2010/main" val="2619403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s-ES" altLang="it-IT" sz="1800" b="0" i="0" u="none" strike="noStrike" cap="none" normalizeH="0" baseline="0">
              <a:ln>
                <a:noFill/>
              </a:ln>
              <a:solidFill>
                <a:schemeClr val="tx1"/>
              </a:solidFill>
              <a:effectLst/>
              <a:latin typeface="Arial" panose="020B0604020202020204" pitchFamily="34" charset="0"/>
            </a:endParaRPr>
          </a:p>
        </p:txBody>
      </p:sp>
      <p:sp>
        <p:nvSpPr>
          <p:cNvPr id="23" name="Rettangolo 1"/>
          <p:cNvSpPr/>
          <p:nvPr/>
        </p:nvSpPr>
        <p:spPr>
          <a:xfrm>
            <a:off x="1808699" y="228600"/>
            <a:ext cx="10590961" cy="764825"/>
          </a:xfrm>
          <a:prstGeom prst="rect">
            <a:avLst/>
          </a:prstGeom>
        </p:spPr>
        <p:txBody>
          <a:bodyPr wrap="square">
            <a:spAutoFit/>
          </a:bodyPr>
          <a:lstStyle/>
          <a:p>
            <a:pPr indent="228600">
              <a:lnSpc>
                <a:spcPct val="115000"/>
              </a:lnSpc>
            </a:pPr>
            <a:r>
              <a:rPr lang="en-US" sz="2000" b="1" i="1" dirty="0">
                <a:solidFill>
                  <a:srgbClr val="00B050"/>
                </a:solidFill>
                <a:latin typeface="Calibri" panose="020F0502020204030204" pitchFamily="34" charset="0"/>
                <a:ea typeface="Arial" panose="020B0604020202020204" pitchFamily="34" charset="0"/>
                <a:cs typeface="Arial" panose="020B0604020202020204" pitchFamily="34" charset="0"/>
              </a:rPr>
              <a:t>Paving the way to European HFR network in line with international efforts</a:t>
            </a:r>
            <a:endParaRPr lang="it-IT" sz="2000" b="1" dirty="0">
              <a:solidFill>
                <a:srgbClr val="00B050"/>
              </a:solidFill>
              <a:latin typeface="Times New Roman" panose="02020603050405020304" pitchFamily="18" charset="0"/>
              <a:ea typeface="Times New Roman" panose="02020603050405020304" pitchFamily="18" charset="0"/>
            </a:endParaRPr>
          </a:p>
          <a:p>
            <a:pPr indent="228600">
              <a:lnSpc>
                <a:spcPct val="115000"/>
              </a:lnSpc>
              <a:spcAft>
                <a:spcPts val="0"/>
              </a:spcAft>
            </a:pPr>
            <a:r>
              <a:rPr lang="en-US" b="1" dirty="0">
                <a:solidFill>
                  <a:schemeClr val="accent5">
                    <a:lumMod val="50000"/>
                  </a:schemeClr>
                </a:solidFill>
                <a:latin typeface="Calibri" panose="020F0502020204030204" pitchFamily="34" charset="0"/>
                <a:ea typeface="Times New Roman" panose="02020603050405020304" pitchFamily="18" charset="0"/>
                <a:cs typeface="Arial" panose="020B0604020202020204" pitchFamily="34" charset="0"/>
              </a:rPr>
              <a:t>4. Coordinated joint activities</a:t>
            </a:r>
            <a:endParaRPr lang="it-IT" b="1"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12" name="TextShape 1">
            <a:extLst>
              <a:ext uri="{FF2B5EF4-FFF2-40B4-BE49-F238E27FC236}">
                <a16:creationId xmlns:a16="http://schemas.microsoft.com/office/drawing/2014/main" id="{ABF617DC-EE1A-4214-B7F4-83A69104E007}"/>
              </a:ext>
            </a:extLst>
          </p:cNvPr>
          <p:cNvSpPr txBox="1"/>
          <p:nvPr/>
        </p:nvSpPr>
        <p:spPr>
          <a:xfrm>
            <a:off x="2317562" y="723900"/>
            <a:ext cx="9071640" cy="1262160"/>
          </a:xfrm>
          <a:prstGeom prst="rect">
            <a:avLst/>
          </a:prstGeom>
        </p:spPr>
        <p:txBody>
          <a:bodyPr lIns="0" tIns="0" rIns="0" bIns="0" anchor="ct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accent5">
                    <a:lumMod val="75000"/>
                  </a:schemeClr>
                </a:solidFill>
                <a:latin typeface="Arial"/>
              </a:rPr>
              <a:t>EMODNET Physics</a:t>
            </a:r>
            <a:r>
              <a:rPr lang="en-US" sz="2000" b="1" baseline="30000" dirty="0">
                <a:solidFill>
                  <a:schemeClr val="accent5">
                    <a:lumMod val="75000"/>
                  </a:schemeClr>
                </a:solidFill>
                <a:latin typeface="Arial"/>
              </a:rPr>
              <a:t>3</a:t>
            </a:r>
            <a:endParaRPr sz="2000" baseline="30000" dirty="0">
              <a:solidFill>
                <a:schemeClr val="accent5">
                  <a:lumMod val="75000"/>
                </a:schemeClr>
              </a:solidFill>
            </a:endParaRPr>
          </a:p>
        </p:txBody>
      </p:sp>
      <p:pic>
        <p:nvPicPr>
          <p:cNvPr id="9" name="Picture 2" descr="https://fs02.androidpit.info/a/ac/35/emodnet-physics-ac355c-h900.jpg">
            <a:extLst>
              <a:ext uri="{FF2B5EF4-FFF2-40B4-BE49-F238E27FC236}">
                <a16:creationId xmlns:a16="http://schemas.microsoft.com/office/drawing/2014/main" id="{6A0C4CDA-3A6E-40C8-8A0E-036DE7483AC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729" t="24460" r="12344" b="21471"/>
          <a:stretch/>
        </p:blipFill>
        <p:spPr bwMode="auto">
          <a:xfrm>
            <a:off x="10656128" y="228600"/>
            <a:ext cx="1040752" cy="1353898"/>
          </a:xfrm>
          <a:prstGeom prst="rect">
            <a:avLst/>
          </a:prstGeom>
          <a:noFill/>
          <a:extLst>
            <a:ext uri="{909E8E84-426E-40DD-AFC4-6F175D3DCCD1}">
              <a14:hiddenFill xmlns:a14="http://schemas.microsoft.com/office/drawing/2010/main">
                <a:solidFill>
                  <a:srgbClr val="FFFFFF"/>
                </a:solidFill>
              </a14:hiddenFill>
            </a:ext>
          </a:extLst>
        </p:spPr>
      </p:pic>
      <p:sp>
        <p:nvSpPr>
          <p:cNvPr id="10" name="Segnaposto contenuto 2">
            <a:extLst>
              <a:ext uri="{FF2B5EF4-FFF2-40B4-BE49-F238E27FC236}">
                <a16:creationId xmlns:a16="http://schemas.microsoft.com/office/drawing/2014/main" id="{C9AF6163-B45B-44E3-88E0-996171FB01CB}"/>
              </a:ext>
            </a:extLst>
          </p:cNvPr>
          <p:cNvSpPr txBox="1">
            <a:spLocks/>
          </p:cNvSpPr>
          <p:nvPr/>
        </p:nvSpPr>
        <p:spPr>
          <a:xfrm>
            <a:off x="2228662" y="1687901"/>
            <a:ext cx="9772838" cy="24015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dirty="0">
                <a:solidFill>
                  <a:schemeClr val="tx1">
                    <a:lumMod val="65000"/>
                    <a:lumOff val="35000"/>
                  </a:schemeClr>
                </a:solidFill>
              </a:rPr>
              <a:t>Single point </a:t>
            </a:r>
            <a:r>
              <a:rPr lang="en-US" sz="2000" dirty="0">
                <a:solidFill>
                  <a:schemeClr val="tx1">
                    <a:lumMod val="65000"/>
                    <a:lumOff val="35000"/>
                  </a:schemeClr>
                </a:solidFill>
              </a:rPr>
              <a:t>of access to an operational service where </a:t>
            </a:r>
            <a:r>
              <a:rPr lang="en-US" sz="2000" b="1" dirty="0">
                <a:solidFill>
                  <a:schemeClr val="tx1">
                    <a:lumMod val="65000"/>
                    <a:lumOff val="35000"/>
                  </a:schemeClr>
                </a:solidFill>
              </a:rPr>
              <a:t>near real time and historical validated marine data and products </a:t>
            </a:r>
            <a:r>
              <a:rPr lang="en-US" sz="2000" dirty="0">
                <a:solidFill>
                  <a:schemeClr val="tx1">
                    <a:lumMod val="65000"/>
                    <a:lumOff val="35000"/>
                  </a:schemeClr>
                </a:solidFill>
              </a:rPr>
              <a:t>are made </a:t>
            </a:r>
            <a:r>
              <a:rPr lang="en-US" sz="2000" b="1" dirty="0">
                <a:solidFill>
                  <a:schemeClr val="tx1">
                    <a:lumMod val="65000"/>
                    <a:lumOff val="35000"/>
                  </a:schemeClr>
                </a:solidFill>
              </a:rPr>
              <a:t>interoperable and freely available</a:t>
            </a:r>
            <a:r>
              <a:rPr lang="en-US" sz="2000" dirty="0">
                <a:solidFill>
                  <a:schemeClr val="tx1">
                    <a:lumMod val="65000"/>
                    <a:lumOff val="35000"/>
                  </a:schemeClr>
                </a:solidFill>
              </a:rPr>
              <a:t> </a:t>
            </a:r>
          </a:p>
          <a:p>
            <a:pPr algn="l"/>
            <a:r>
              <a:rPr lang="en-US" sz="2000" dirty="0">
                <a:solidFill>
                  <a:schemeClr val="tx1">
                    <a:lumMod val="65000"/>
                    <a:lumOff val="35000"/>
                  </a:schemeClr>
                </a:solidFill>
              </a:rPr>
              <a:t>Connect </a:t>
            </a:r>
            <a:r>
              <a:rPr lang="en-US" sz="2000" b="1" dirty="0">
                <a:solidFill>
                  <a:schemeClr val="tx1">
                    <a:lumMod val="65000"/>
                    <a:lumOff val="35000"/>
                  </a:schemeClr>
                </a:solidFill>
              </a:rPr>
              <a:t>additional monitoring systems </a:t>
            </a:r>
            <a:r>
              <a:rPr lang="en-US" sz="2000" dirty="0">
                <a:solidFill>
                  <a:schemeClr val="tx1">
                    <a:lumMod val="65000"/>
                    <a:lumOff val="35000"/>
                  </a:schemeClr>
                </a:solidFill>
              </a:rPr>
              <a:t>(</a:t>
            </a:r>
            <a:r>
              <a:rPr lang="en-US" sz="2000" b="1" dirty="0" err="1">
                <a:solidFill>
                  <a:schemeClr val="tx1">
                    <a:lumMod val="65000"/>
                    <a:lumOff val="35000"/>
                  </a:schemeClr>
                </a:solidFill>
              </a:rPr>
              <a:t>EMODnet</a:t>
            </a:r>
            <a:r>
              <a:rPr lang="en-US" sz="2000" b="1" dirty="0">
                <a:solidFill>
                  <a:schemeClr val="tx1">
                    <a:lumMod val="65000"/>
                    <a:lumOff val="35000"/>
                  </a:schemeClr>
                </a:solidFill>
              </a:rPr>
              <a:t> Data Ingestion</a:t>
            </a:r>
            <a:r>
              <a:rPr lang="en-US" sz="2000" dirty="0">
                <a:solidFill>
                  <a:schemeClr val="tx1">
                    <a:lumMod val="65000"/>
                    <a:lumOff val="35000"/>
                  </a:schemeClr>
                </a:solidFill>
              </a:rPr>
              <a:t>), make available </a:t>
            </a:r>
            <a:r>
              <a:rPr lang="en-US" sz="2000" b="1" dirty="0">
                <a:solidFill>
                  <a:schemeClr val="tx1">
                    <a:lumMod val="65000"/>
                    <a:lumOff val="35000"/>
                  </a:schemeClr>
                </a:solidFill>
              </a:rPr>
              <a:t>additional products</a:t>
            </a:r>
            <a:r>
              <a:rPr lang="en-US" sz="2000" dirty="0">
                <a:solidFill>
                  <a:schemeClr val="tx1">
                    <a:lumMod val="65000"/>
                    <a:lumOff val="35000"/>
                  </a:schemeClr>
                </a:solidFill>
              </a:rPr>
              <a:t> and </a:t>
            </a:r>
            <a:r>
              <a:rPr lang="en-US" sz="2000" b="1" dirty="0">
                <a:solidFill>
                  <a:schemeClr val="tx1">
                    <a:lumMod val="65000"/>
                    <a:lumOff val="35000"/>
                  </a:schemeClr>
                </a:solidFill>
              </a:rPr>
              <a:t>strengthen the underlying </a:t>
            </a:r>
            <a:r>
              <a:rPr lang="en-US" sz="2000" dirty="0">
                <a:solidFill>
                  <a:schemeClr val="tx1">
                    <a:lumMod val="65000"/>
                    <a:lumOff val="35000"/>
                  </a:schemeClr>
                </a:solidFill>
              </a:rPr>
              <a:t>operational and quality controlled data archives </a:t>
            </a:r>
            <a:r>
              <a:rPr lang="en-US" sz="2000" b="1" dirty="0">
                <a:solidFill>
                  <a:schemeClr val="tx1">
                    <a:lumMod val="65000"/>
                    <a:lumOff val="35000"/>
                  </a:schemeClr>
                </a:solidFill>
              </a:rPr>
              <a:t>infrastructures </a:t>
            </a:r>
            <a:r>
              <a:rPr lang="en-US" sz="2000" dirty="0">
                <a:solidFill>
                  <a:schemeClr val="tx1">
                    <a:lumMod val="65000"/>
                    <a:lumOff val="35000"/>
                  </a:schemeClr>
                </a:solidFill>
              </a:rPr>
              <a:t>(</a:t>
            </a:r>
            <a:r>
              <a:rPr lang="en-US" sz="2000" b="1" dirty="0">
                <a:solidFill>
                  <a:schemeClr val="tx1">
                    <a:lumMod val="65000"/>
                    <a:lumOff val="35000"/>
                  </a:schemeClr>
                </a:solidFill>
              </a:rPr>
              <a:t>CMEMS INSTAC </a:t>
            </a:r>
            <a:r>
              <a:rPr lang="en-US" sz="2000" dirty="0">
                <a:solidFill>
                  <a:schemeClr val="tx1">
                    <a:lumMod val="65000"/>
                    <a:lumOff val="35000"/>
                  </a:schemeClr>
                </a:solidFill>
              </a:rPr>
              <a:t>and </a:t>
            </a:r>
            <a:r>
              <a:rPr lang="en-US" sz="2000" b="1" dirty="0">
                <a:solidFill>
                  <a:schemeClr val="tx1">
                    <a:lumMod val="65000"/>
                    <a:lumOff val="35000"/>
                  </a:schemeClr>
                </a:solidFill>
              </a:rPr>
              <a:t>EuroGOOS ROOSs</a:t>
            </a:r>
            <a:r>
              <a:rPr lang="en-US" sz="2000" dirty="0">
                <a:solidFill>
                  <a:schemeClr val="tx1">
                    <a:lumMod val="65000"/>
                    <a:lumOff val="35000"/>
                  </a:schemeClr>
                </a:solidFill>
              </a:rPr>
              <a:t>, </a:t>
            </a:r>
            <a:r>
              <a:rPr lang="en-US" sz="2000" b="1" dirty="0" err="1">
                <a:solidFill>
                  <a:schemeClr val="tx1">
                    <a:lumMod val="65000"/>
                    <a:lumOff val="35000"/>
                  </a:schemeClr>
                </a:solidFill>
              </a:rPr>
              <a:t>SeaDataNet</a:t>
            </a:r>
            <a:r>
              <a:rPr lang="en-US" sz="2000" b="1" dirty="0">
                <a:solidFill>
                  <a:schemeClr val="tx1">
                    <a:lumMod val="65000"/>
                    <a:lumOff val="35000"/>
                  </a:schemeClr>
                </a:solidFill>
              </a:rPr>
              <a:t> NODC’s</a:t>
            </a:r>
            <a:r>
              <a:rPr lang="en-US" sz="2000" dirty="0">
                <a:solidFill>
                  <a:schemeClr val="tx1">
                    <a:lumMod val="65000"/>
                    <a:lumOff val="35000"/>
                  </a:schemeClr>
                </a:solidFill>
              </a:rPr>
              <a:t>)</a:t>
            </a:r>
            <a:endParaRPr lang="en-US" sz="2000" b="1" dirty="0">
              <a:solidFill>
                <a:schemeClr val="tx1">
                  <a:lumMod val="65000"/>
                  <a:lumOff val="35000"/>
                </a:schemeClr>
              </a:solidFill>
            </a:endParaRPr>
          </a:p>
          <a:p>
            <a:pPr algn="l"/>
            <a:r>
              <a:rPr lang="en-GB" sz="2000" dirty="0">
                <a:solidFill>
                  <a:schemeClr val="tx1">
                    <a:lumMod val="65000"/>
                    <a:lumOff val="35000"/>
                  </a:schemeClr>
                </a:solidFill>
              </a:rPr>
              <a:t>Develop </a:t>
            </a:r>
            <a:r>
              <a:rPr lang="en-GB" sz="2000" b="1" dirty="0">
                <a:solidFill>
                  <a:schemeClr val="tx1">
                    <a:lumMod val="65000"/>
                    <a:lumOff val="35000"/>
                  </a:schemeClr>
                </a:solidFill>
              </a:rPr>
              <a:t>interoperability</a:t>
            </a:r>
            <a:r>
              <a:rPr lang="en-GB" sz="2000" dirty="0">
                <a:solidFill>
                  <a:schemeClr val="tx1">
                    <a:lumMod val="65000"/>
                    <a:lumOff val="35000"/>
                  </a:schemeClr>
                </a:solidFill>
              </a:rPr>
              <a:t> and </a:t>
            </a:r>
            <a:r>
              <a:rPr lang="en-US" sz="2000" b="1" dirty="0">
                <a:solidFill>
                  <a:schemeClr val="tx1">
                    <a:lumMod val="65000"/>
                    <a:lumOff val="35000"/>
                  </a:schemeClr>
                </a:solidFill>
              </a:rPr>
              <a:t>machine-to-machine connections </a:t>
            </a:r>
            <a:r>
              <a:rPr lang="en-US" sz="2000" dirty="0">
                <a:solidFill>
                  <a:schemeClr val="tx1">
                    <a:lumMod val="65000"/>
                    <a:lumOff val="35000"/>
                  </a:schemeClr>
                </a:solidFill>
              </a:rPr>
              <a:t>to data and data products </a:t>
            </a:r>
            <a:endParaRPr lang="en-GB" sz="2000" b="1" dirty="0">
              <a:solidFill>
                <a:schemeClr val="tx1">
                  <a:lumMod val="65000"/>
                  <a:lumOff val="35000"/>
                </a:schemeClr>
              </a:solidFill>
            </a:endParaRPr>
          </a:p>
        </p:txBody>
      </p:sp>
      <p:pic>
        <p:nvPicPr>
          <p:cNvPr id="2" name="Imagen 1">
            <a:extLst>
              <a:ext uri="{FF2B5EF4-FFF2-40B4-BE49-F238E27FC236}">
                <a16:creationId xmlns:a16="http://schemas.microsoft.com/office/drawing/2014/main" id="{B5E6BA49-19A4-40E9-BB94-50624C7B5B4B}"/>
              </a:ext>
            </a:extLst>
          </p:cNvPr>
          <p:cNvPicPr>
            <a:picLocks noChangeAspect="1"/>
          </p:cNvPicPr>
          <p:nvPr/>
        </p:nvPicPr>
        <p:blipFill>
          <a:blip r:embed="rId3"/>
          <a:stretch>
            <a:fillRect/>
          </a:stretch>
        </p:blipFill>
        <p:spPr>
          <a:xfrm>
            <a:off x="7129578" y="3784600"/>
            <a:ext cx="4725289" cy="2908702"/>
          </a:xfrm>
          <a:prstGeom prst="rect">
            <a:avLst/>
          </a:prstGeom>
        </p:spPr>
      </p:pic>
      <p:pic>
        <p:nvPicPr>
          <p:cNvPr id="71" name="Immagine 5">
            <a:extLst>
              <a:ext uri="{FF2B5EF4-FFF2-40B4-BE49-F238E27FC236}">
                <a16:creationId xmlns:a16="http://schemas.microsoft.com/office/drawing/2014/main" id="{0DF806AC-0114-4AC6-BB8A-1B38B3E3A927}"/>
              </a:ext>
            </a:extLst>
          </p:cNvPr>
          <p:cNvPicPr>
            <a:picLocks noChangeAspect="1"/>
          </p:cNvPicPr>
          <p:nvPr/>
        </p:nvPicPr>
        <p:blipFill>
          <a:blip r:embed="rId4"/>
          <a:stretch>
            <a:fillRect/>
          </a:stretch>
        </p:blipFill>
        <p:spPr>
          <a:xfrm>
            <a:off x="2578099" y="3835400"/>
            <a:ext cx="4188946" cy="2799144"/>
          </a:xfrm>
          <a:prstGeom prst="rect">
            <a:avLst/>
          </a:prstGeom>
        </p:spPr>
      </p:pic>
    </p:spTree>
    <p:extLst>
      <p:ext uri="{BB962C8B-B14F-4D97-AF65-F5344CB8AC3E}">
        <p14:creationId xmlns:p14="http://schemas.microsoft.com/office/powerpoint/2010/main" val="4007476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mader\AppData\Local\Microsoft\Windows\Temporary Internet Files\Content.Outlook\KDL6RHH4\Imagen1 (3).tif"/>
          <p:cNvPicPr>
            <a:picLocks noChangeAspect="1" noChangeArrowheads="1"/>
          </p:cNvPicPr>
          <p:nvPr/>
        </p:nvPicPr>
        <p:blipFill rotWithShape="1">
          <a:blip r:embed="rId2">
            <a:extLst>
              <a:ext uri="{28A0092B-C50C-407E-A947-70E740481C1C}">
                <a14:useLocalDpi xmlns:a14="http://schemas.microsoft.com/office/drawing/2010/main" val="0"/>
              </a:ext>
            </a:extLst>
          </a:blip>
          <a:srcRect t="4201" b="11787"/>
          <a:stretch/>
        </p:blipFill>
        <p:spPr bwMode="auto">
          <a:xfrm>
            <a:off x="1307868" y="1"/>
            <a:ext cx="1088413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2 Recortar rectángulo de esquina diagonal"/>
          <p:cNvSpPr>
            <a:spLocks/>
          </p:cNvSpPr>
          <p:nvPr/>
        </p:nvSpPr>
        <p:spPr>
          <a:xfrm>
            <a:off x="0" y="0"/>
            <a:ext cx="1600200" cy="6225019"/>
          </a:xfrm>
          <a:prstGeom prst="snip2DiagRect">
            <a:avLst/>
          </a:prstGeom>
          <a:gradFill flip="none" rotWithShape="1">
            <a:gsLst>
              <a:gs pos="0">
                <a:schemeClr val="accent6"/>
              </a:gs>
              <a:gs pos="50000">
                <a:schemeClr val="accent6">
                  <a:lumMod val="60000"/>
                  <a:lumOff val="40000"/>
                </a:schemeClr>
              </a:gs>
              <a:gs pos="100000">
                <a:schemeClr val="bg1"/>
              </a:gs>
            </a:gsLst>
            <a:lin ang="0" scaled="1"/>
            <a:tileRect/>
          </a:gra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S" sz="1200">
                <a:solidFill>
                  <a:srgbClr val="000000"/>
                </a:solidFill>
                <a:effectLst/>
                <a:latin typeface="Times New Roman" panose="02020603050405020304" pitchFamily="18" charset="0"/>
                <a:ea typeface="Times New Roman" panose="02020603050405020304" pitchFamily="18" charset="0"/>
              </a:rPr>
              <a:t> </a:t>
            </a:r>
            <a:endParaRPr lang="it-IT" sz="1200">
              <a:solidFill>
                <a:srgbClr val="000000"/>
              </a:solidFill>
              <a:effectLst/>
              <a:latin typeface="Times New Roman" panose="02020603050405020304" pitchFamily="18" charset="0"/>
              <a:ea typeface="Times New Roman" panose="02020603050405020304" pitchFamily="18" charset="0"/>
            </a:endParaRPr>
          </a:p>
        </p:txBody>
      </p:sp>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s-ES" altLang="it-IT" sz="1800" b="0" i="0" u="none" strike="noStrike" cap="none" normalizeH="0" baseline="0">
              <a:ln>
                <a:noFill/>
              </a:ln>
              <a:solidFill>
                <a:schemeClr val="tx1"/>
              </a:solidFill>
              <a:effectLst/>
              <a:latin typeface="Arial" panose="020B0604020202020204" pitchFamily="34" charset="0"/>
            </a:endParaRPr>
          </a:p>
        </p:txBody>
      </p:sp>
      <p:sp>
        <p:nvSpPr>
          <p:cNvPr id="2" name="Rettangolo 1"/>
          <p:cNvSpPr/>
          <p:nvPr/>
        </p:nvSpPr>
        <p:spPr>
          <a:xfrm>
            <a:off x="1767135" y="207818"/>
            <a:ext cx="9995374" cy="390684"/>
          </a:xfrm>
          <a:prstGeom prst="rect">
            <a:avLst/>
          </a:prstGeom>
        </p:spPr>
        <p:txBody>
          <a:bodyPr wrap="square">
            <a:spAutoFit/>
          </a:bodyPr>
          <a:lstStyle/>
          <a:p>
            <a:pPr indent="228600">
              <a:lnSpc>
                <a:spcPct val="115000"/>
              </a:lnSpc>
            </a:pPr>
            <a:r>
              <a:rPr lang="en-US" b="1" i="1" dirty="0">
                <a:solidFill>
                  <a:srgbClr val="00B050"/>
                </a:solidFill>
                <a:latin typeface="Calibri" panose="020F0502020204030204" pitchFamily="34" charset="0"/>
                <a:ea typeface="Arial" panose="020B0604020202020204" pitchFamily="34" charset="0"/>
                <a:cs typeface="Arial" panose="020B0604020202020204" pitchFamily="34" charset="0"/>
              </a:rPr>
              <a:t>Paving the way to European HFR network in line with international efforts</a:t>
            </a:r>
            <a:endParaRPr lang="it-IT" b="1" dirty="0">
              <a:solidFill>
                <a:srgbClr val="00B050"/>
              </a:solidFill>
              <a:latin typeface="Times New Roman" panose="02020603050405020304" pitchFamily="18" charset="0"/>
              <a:ea typeface="Times New Roman" panose="02020603050405020304" pitchFamily="18" charset="0"/>
            </a:endParaRPr>
          </a:p>
        </p:txBody>
      </p:sp>
      <p:sp>
        <p:nvSpPr>
          <p:cNvPr id="3" name="CasellaDiTesto 2"/>
          <p:cNvSpPr txBox="1"/>
          <p:nvPr/>
        </p:nvSpPr>
        <p:spPr>
          <a:xfrm>
            <a:off x="3834251" y="1342778"/>
            <a:ext cx="8211091" cy="3139321"/>
          </a:xfrm>
          <a:prstGeom prst="rect">
            <a:avLst/>
          </a:prstGeom>
          <a:noFill/>
        </p:spPr>
        <p:txBody>
          <a:bodyPr wrap="square" rtlCol="0">
            <a:spAutoFit/>
          </a:bodyPr>
          <a:lstStyle/>
          <a:p>
            <a:pPr>
              <a:spcBef>
                <a:spcPts val="1200"/>
              </a:spcBef>
            </a:pPr>
            <a:r>
              <a:rPr lang="it-IT" sz="2800" b="1" dirty="0">
                <a:solidFill>
                  <a:schemeClr val="bg1"/>
                </a:solidFill>
              </a:rPr>
              <a:t>	Outline</a:t>
            </a:r>
            <a:endParaRPr lang="it-IT" b="1" dirty="0">
              <a:solidFill>
                <a:schemeClr val="bg1"/>
              </a:solidFill>
            </a:endParaRPr>
          </a:p>
          <a:p>
            <a:pPr marL="1257300" lvl="2" indent="-342900">
              <a:spcBef>
                <a:spcPts val="1200"/>
              </a:spcBef>
              <a:buFont typeface="+mj-lt"/>
              <a:buAutoNum type="arabicPeriod"/>
            </a:pPr>
            <a:r>
              <a:rPr lang="it-IT" sz="2400" b="1" dirty="0">
                <a:solidFill>
                  <a:schemeClr val="bg1"/>
                </a:solidFill>
              </a:rPr>
              <a:t>Relevance of HF Radars for CMEMS users </a:t>
            </a:r>
          </a:p>
          <a:p>
            <a:pPr marL="1257300" lvl="2" indent="-342900">
              <a:spcBef>
                <a:spcPts val="1200"/>
              </a:spcBef>
              <a:buFont typeface="+mj-lt"/>
              <a:buAutoNum type="arabicPeriod"/>
            </a:pPr>
            <a:r>
              <a:rPr lang="it-IT" sz="2400" b="1" dirty="0">
                <a:solidFill>
                  <a:schemeClr val="bg1"/>
                </a:solidFill>
              </a:rPr>
              <a:t>Context in European HFR community</a:t>
            </a:r>
          </a:p>
          <a:p>
            <a:pPr marL="1257300" lvl="2" indent="-342900">
              <a:spcBef>
                <a:spcPts val="1200"/>
              </a:spcBef>
              <a:buFont typeface="+mj-lt"/>
              <a:buAutoNum type="arabicPeriod"/>
            </a:pPr>
            <a:r>
              <a:rPr lang="it-IT" sz="2400" b="1" dirty="0">
                <a:solidFill>
                  <a:schemeClr val="bg1"/>
                </a:solidFill>
              </a:rPr>
              <a:t>EuroGOOS HF Radar Task Team</a:t>
            </a:r>
          </a:p>
          <a:p>
            <a:pPr marL="1257300" lvl="2" indent="-342900">
              <a:spcBef>
                <a:spcPts val="1200"/>
              </a:spcBef>
              <a:buFont typeface="+mj-lt"/>
              <a:buAutoNum type="arabicPeriod"/>
            </a:pPr>
            <a:r>
              <a:rPr lang="it-IT" sz="2400" b="1" dirty="0">
                <a:solidFill>
                  <a:schemeClr val="bg1"/>
                </a:solidFill>
              </a:rPr>
              <a:t>Coordinated joint activities</a:t>
            </a:r>
          </a:p>
          <a:p>
            <a:pPr marL="1257300" lvl="2" indent="-342900">
              <a:spcBef>
                <a:spcPts val="1200"/>
              </a:spcBef>
              <a:buFont typeface="+mj-lt"/>
              <a:buAutoNum type="arabicPeriod"/>
            </a:pPr>
            <a:r>
              <a:rPr lang="en-US" sz="2400" b="1" dirty="0">
                <a:solidFill>
                  <a:schemeClr val="bg1"/>
                </a:solidFill>
              </a:rPr>
              <a:t>Potential transfer towards CMEMS  2018-2021</a:t>
            </a:r>
          </a:p>
        </p:txBody>
      </p:sp>
      <p:pic>
        <p:nvPicPr>
          <p:cNvPr id="10" name="Image 0" descr="Diapositive1.jpg"/>
          <p:cNvPicPr/>
          <p:nvPr/>
        </p:nvPicPr>
        <p:blipFill rotWithShape="1">
          <a:blip r:embed="rId3" cstate="print">
            <a:extLst>
              <a:ext uri="{28A0092B-C50C-407E-A947-70E740481C1C}">
                <a14:useLocalDpi xmlns:a14="http://schemas.microsoft.com/office/drawing/2010/main" val="0"/>
              </a:ext>
            </a:extLst>
          </a:blip>
          <a:srcRect t="10053" r="49374"/>
          <a:stretch/>
        </p:blipFill>
        <p:spPr bwMode="auto">
          <a:xfrm>
            <a:off x="169029" y="6225019"/>
            <a:ext cx="2369185" cy="598805"/>
          </a:xfrm>
          <a:prstGeom prst="rect">
            <a:avLst/>
          </a:prstGeom>
          <a:ln>
            <a:noFill/>
          </a:ln>
          <a:extLst>
            <a:ext uri="{53640926-AAD7-44D8-BBD7-CCE9431645EC}">
              <a14:shadowObscured xmlns:a14="http://schemas.microsoft.com/office/drawing/2010/main"/>
            </a:ext>
          </a:extLst>
        </p:spPr>
      </p:pic>
      <p:sp>
        <p:nvSpPr>
          <p:cNvPr id="11" name="21 Cuadro de texto"/>
          <p:cNvSpPr txBox="1">
            <a:spLocks/>
          </p:cNvSpPr>
          <p:nvPr/>
        </p:nvSpPr>
        <p:spPr>
          <a:xfrm>
            <a:off x="2765751" y="6275704"/>
            <a:ext cx="4733925" cy="60007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000" b="1" dirty="0">
                <a:solidFill>
                  <a:schemeClr val="bg1"/>
                </a:solidFill>
                <a:effectLst/>
                <a:latin typeface="Cambria" panose="02040503050406030204" pitchFamily="18" charset="0"/>
                <a:ea typeface="Times New Roman" panose="02020603050405020304" pitchFamily="18" charset="0"/>
              </a:rPr>
              <a:t>CMEMS Service Evolution 21-SE-CALL1</a:t>
            </a:r>
            <a:endParaRPr lang="it-IT" sz="1200" dirty="0">
              <a:solidFill>
                <a:schemeClr val="bg1"/>
              </a:solidFill>
              <a:effectLst/>
              <a:latin typeface="Times New Roman" panose="02020603050405020304" pitchFamily="18" charset="0"/>
              <a:ea typeface="Times New Roman" panose="02020603050405020304" pitchFamily="18" charset="0"/>
            </a:endParaRPr>
          </a:p>
          <a:p>
            <a:pPr>
              <a:spcAft>
                <a:spcPts val="0"/>
              </a:spcAft>
            </a:pPr>
            <a:r>
              <a:rPr lang="en-US" sz="1000" b="1" dirty="0">
                <a:solidFill>
                  <a:schemeClr val="bg1"/>
                </a:solidFill>
                <a:effectLst/>
                <a:latin typeface="Cambria" panose="02040503050406030204" pitchFamily="18" charset="0"/>
                <a:ea typeface="Times New Roman" panose="02020603050405020304" pitchFamily="18" charset="0"/>
              </a:rPr>
              <a:t>Lot5: INCREASE project</a:t>
            </a:r>
            <a:endParaRPr lang="it-IT" sz="1200" dirty="0">
              <a:solidFill>
                <a:schemeClr val="bg1"/>
              </a:solidFill>
              <a:effectLst/>
              <a:latin typeface="Times New Roman" panose="02020603050405020304" pitchFamily="18" charset="0"/>
              <a:ea typeface="Times New Roman" panose="02020603050405020304" pitchFamily="18" charset="0"/>
            </a:endParaRPr>
          </a:p>
          <a:p>
            <a:pPr>
              <a:spcAft>
                <a:spcPts val="0"/>
              </a:spcAft>
            </a:pPr>
            <a:r>
              <a:rPr lang="en-US" sz="800" b="1" dirty="0">
                <a:solidFill>
                  <a:schemeClr val="bg1"/>
                </a:solidFill>
                <a:effectLst/>
                <a:latin typeface="Cambria" panose="02040503050406030204" pitchFamily="18" charset="0"/>
                <a:ea typeface="Times New Roman" panose="02020603050405020304" pitchFamily="18" charset="0"/>
              </a:rPr>
              <a:t>Innovation and Networking for the integration of Coastal Radars into European </a:t>
            </a:r>
            <a:r>
              <a:rPr lang="en-US" sz="800" b="1" dirty="0" err="1">
                <a:solidFill>
                  <a:schemeClr val="bg1"/>
                </a:solidFill>
                <a:effectLst/>
                <a:latin typeface="Cambria" panose="02040503050406030204" pitchFamily="18" charset="0"/>
                <a:ea typeface="Times New Roman" panose="02020603050405020304" pitchFamily="18" charset="0"/>
              </a:rPr>
              <a:t>mArine</a:t>
            </a:r>
            <a:r>
              <a:rPr lang="en-US" sz="800" b="1" dirty="0">
                <a:solidFill>
                  <a:schemeClr val="bg1"/>
                </a:solidFill>
                <a:effectLst/>
                <a:latin typeface="Cambria" panose="02040503050406030204" pitchFamily="18" charset="0"/>
                <a:ea typeface="Times New Roman" panose="02020603050405020304" pitchFamily="18" charset="0"/>
              </a:rPr>
              <a:t> </a:t>
            </a:r>
            <a:r>
              <a:rPr lang="en-US" sz="800" b="1" dirty="0" err="1">
                <a:solidFill>
                  <a:schemeClr val="bg1"/>
                </a:solidFill>
                <a:effectLst/>
                <a:latin typeface="Cambria" panose="02040503050406030204" pitchFamily="18" charset="0"/>
                <a:ea typeface="Times New Roman" panose="02020603050405020304" pitchFamily="18" charset="0"/>
              </a:rPr>
              <a:t>SErvices</a:t>
            </a:r>
            <a:endParaRPr lang="it-IT" sz="1200" dirty="0">
              <a:solidFill>
                <a:schemeClr val="bg1"/>
              </a:solidFill>
              <a:effectLst/>
              <a:latin typeface="Times New Roman" panose="02020603050405020304" pitchFamily="18" charset="0"/>
              <a:ea typeface="Times New Roman" panose="02020603050405020304" pitchFamily="18" charset="0"/>
            </a:endParaRPr>
          </a:p>
          <a:p>
            <a:pPr>
              <a:spcAft>
                <a:spcPts val="0"/>
              </a:spcAft>
            </a:pPr>
            <a:r>
              <a:rPr lang="en-US" sz="1000" b="1" dirty="0">
                <a:solidFill>
                  <a:schemeClr val="bg1"/>
                </a:solidFill>
                <a:effectLst/>
                <a:latin typeface="Cambria" panose="02040503050406030204" pitchFamily="18" charset="0"/>
                <a:ea typeface="Times New Roman" panose="02020603050405020304" pitchFamily="18" charset="0"/>
              </a:rPr>
              <a:t> </a:t>
            </a:r>
            <a:endParaRPr lang="it-IT" sz="1200" dirty="0">
              <a:solidFill>
                <a:schemeClr val="bg1"/>
              </a:solidFill>
              <a:effectLst/>
              <a:latin typeface="Times New Roman" panose="02020603050405020304" pitchFamily="18" charset="0"/>
              <a:ea typeface="Times New Roman" panose="02020603050405020304" pitchFamily="18" charset="0"/>
            </a:endParaRPr>
          </a:p>
        </p:txBody>
      </p:sp>
      <p:pic>
        <p:nvPicPr>
          <p:cNvPr id="12" name="0 Imag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82" y="73595"/>
            <a:ext cx="1516513" cy="1516513"/>
          </a:xfrm>
          <a:prstGeom prst="rect">
            <a:avLst/>
          </a:prstGeom>
          <a:noFill/>
          <a:extLst>
            <a:ext uri="{909E8E84-426E-40DD-AFC4-6F175D3DCCD1}">
              <a14:hiddenFill xmlns:a14="http://schemas.microsoft.com/office/drawing/2010/main">
                <a:solidFill>
                  <a:srgbClr val="FFFFFF"/>
                </a:solidFill>
              </a14:hiddenFill>
            </a:ext>
          </a:extLst>
        </p:spPr>
      </p:pic>
      <p:sp>
        <p:nvSpPr>
          <p:cNvPr id="13" name="Rettangolo 12"/>
          <p:cNvSpPr/>
          <p:nvPr/>
        </p:nvSpPr>
        <p:spPr>
          <a:xfrm>
            <a:off x="1" y="1674812"/>
            <a:ext cx="1600200" cy="2816156"/>
          </a:xfrm>
          <a:prstGeom prst="rect">
            <a:avLst/>
          </a:prstGeom>
        </p:spPr>
        <p:txBody>
          <a:bodyPr wrap="square" lIns="36000" rIns="36000">
            <a:spAutoFit/>
          </a:bodyPr>
          <a:lstStyle/>
          <a:p>
            <a:pPr algn="ctr">
              <a:spcAft>
                <a:spcPts val="0"/>
              </a:spcAft>
            </a:pPr>
            <a:r>
              <a:rPr lang="en-US" sz="1400" b="1" dirty="0">
                <a:solidFill>
                  <a:srgbClr val="17365D"/>
                </a:solidFill>
                <a:latin typeface="Arial" panose="020B0604020202020204" pitchFamily="34" charset="0"/>
                <a:ea typeface="Arial" panose="020B0604020202020204" pitchFamily="34" charset="0"/>
                <a:cs typeface="FrankRuehl" panose="020E0503060101010101" pitchFamily="34" charset="-79"/>
              </a:rPr>
              <a:t>THE COPERNICUS MARINE WEEK </a:t>
            </a:r>
            <a:endParaRPr lang="it-IT" sz="1400" dirty="0">
              <a:solidFill>
                <a:srgbClr val="000000"/>
              </a:solidFill>
              <a:latin typeface="Times New Roman" panose="02020603050405020304" pitchFamily="18" charset="0"/>
              <a:ea typeface="Times New Roman" panose="02020603050405020304" pitchFamily="18" charset="0"/>
            </a:endParaRPr>
          </a:p>
          <a:p>
            <a:pPr algn="ctr">
              <a:spcAft>
                <a:spcPts val="600"/>
              </a:spcAft>
            </a:pPr>
            <a:endParaRPr lang="it-IT" sz="1400" dirty="0">
              <a:solidFill>
                <a:srgbClr val="000000"/>
              </a:solidFill>
              <a:latin typeface="Times New Roman" panose="02020603050405020304" pitchFamily="18" charset="0"/>
              <a:ea typeface="Times New Roman" panose="02020603050405020304" pitchFamily="18" charset="0"/>
            </a:endParaRPr>
          </a:p>
          <a:p>
            <a:pPr algn="ctr">
              <a:spcAft>
                <a:spcPts val="600"/>
              </a:spcAft>
            </a:pPr>
            <a:r>
              <a:rPr lang="en-US" sz="1200" b="1" dirty="0">
                <a:solidFill>
                  <a:srgbClr val="17365D"/>
                </a:solidFill>
                <a:latin typeface="Arial" panose="020B0604020202020204" pitchFamily="34" charset="0"/>
                <a:ea typeface="Arial" panose="020B0604020202020204" pitchFamily="34" charset="0"/>
                <a:cs typeface="FrankRuehl" panose="020E0503060101010101" pitchFamily="34" charset="-79"/>
              </a:rPr>
              <a:t>Brussels,</a:t>
            </a:r>
          </a:p>
          <a:p>
            <a:pPr algn="ctr">
              <a:spcAft>
                <a:spcPts val="600"/>
              </a:spcAft>
            </a:pPr>
            <a:r>
              <a:rPr lang="en-US" sz="1200" b="1" dirty="0">
                <a:solidFill>
                  <a:srgbClr val="17365D"/>
                </a:solidFill>
                <a:latin typeface="Arial" panose="020B0604020202020204" pitchFamily="34" charset="0"/>
                <a:ea typeface="Arial" panose="020B0604020202020204" pitchFamily="34" charset="0"/>
                <a:cs typeface="FrankRuehl" panose="020E0503060101010101" pitchFamily="34" charset="-79"/>
              </a:rPr>
              <a:t>26</a:t>
            </a:r>
            <a:r>
              <a:rPr lang="en-US" sz="1200" b="1" baseline="30000" dirty="0">
                <a:solidFill>
                  <a:srgbClr val="17365D"/>
                </a:solidFill>
                <a:latin typeface="Arial" panose="020B0604020202020204" pitchFamily="34" charset="0"/>
                <a:ea typeface="Arial" panose="020B0604020202020204" pitchFamily="34" charset="0"/>
                <a:cs typeface="FrankRuehl" panose="020E0503060101010101" pitchFamily="34" charset="-79"/>
              </a:rPr>
              <a:t> </a:t>
            </a:r>
            <a:r>
              <a:rPr lang="en-US" sz="1200" b="1" dirty="0">
                <a:solidFill>
                  <a:srgbClr val="17365D"/>
                </a:solidFill>
                <a:latin typeface="Arial" panose="020B0604020202020204" pitchFamily="34" charset="0"/>
                <a:ea typeface="Arial" panose="020B0604020202020204" pitchFamily="34" charset="0"/>
                <a:cs typeface="FrankRuehl" panose="020E0503060101010101" pitchFamily="34" charset="-79"/>
              </a:rPr>
              <a:t>September 2017</a:t>
            </a:r>
          </a:p>
          <a:p>
            <a:pPr algn="ctr">
              <a:spcAft>
                <a:spcPts val="600"/>
              </a:spcAft>
            </a:pPr>
            <a:endParaRPr lang="en-US" sz="1200" b="1" dirty="0">
              <a:solidFill>
                <a:srgbClr val="17365D"/>
              </a:solidFill>
              <a:latin typeface="Arial" panose="020B0604020202020204" pitchFamily="34" charset="0"/>
              <a:ea typeface="Times New Roman" panose="02020603050405020304" pitchFamily="18" charset="0"/>
              <a:cs typeface="FrankRuehl" panose="020E0503060101010101" pitchFamily="34" charset="-79"/>
            </a:endParaRPr>
          </a:p>
          <a:p>
            <a:pPr lvl="0" algn="ctr">
              <a:spcAft>
                <a:spcPts val="600"/>
              </a:spcAft>
              <a:defRPr/>
            </a:pPr>
            <a:r>
              <a:rPr lang="en-US" sz="1200" b="1" dirty="0">
                <a:solidFill>
                  <a:srgbClr val="17365D"/>
                </a:solidFill>
                <a:latin typeface="Arial" panose="020B0604020202020204" pitchFamily="34" charset="0"/>
                <a:ea typeface="Arial" panose="020B0604020202020204" pitchFamily="34" charset="0"/>
                <a:cs typeface="FrankRuehl" panose="020E0503060101010101" pitchFamily="34" charset="-79"/>
              </a:rPr>
              <a:t>DAY 2 Session</a:t>
            </a:r>
          </a:p>
          <a:p>
            <a:pPr lvl="0" algn="ctr">
              <a:spcAft>
                <a:spcPts val="600"/>
              </a:spcAft>
              <a:defRPr/>
            </a:pPr>
            <a:r>
              <a:rPr lang="en-US" sz="1200" b="1" dirty="0">
                <a:solidFill>
                  <a:srgbClr val="17365D"/>
                </a:solidFill>
                <a:latin typeface="Arial" panose="020B0604020202020204" pitchFamily="34" charset="0"/>
                <a:ea typeface="Arial" panose="020B0604020202020204" pitchFamily="34" charset="0"/>
                <a:cs typeface="FrankRuehl" panose="020E0503060101010101" pitchFamily="34" charset="-79"/>
              </a:rPr>
              <a:t>9:00-13:00</a:t>
            </a:r>
          </a:p>
          <a:p>
            <a:pPr lvl="0" algn="ctr">
              <a:spcAft>
                <a:spcPts val="600"/>
              </a:spcAft>
              <a:defRPr/>
            </a:pPr>
            <a:r>
              <a:rPr lang="en-US" sz="1200" b="1" dirty="0">
                <a:solidFill>
                  <a:srgbClr val="17365D"/>
                </a:solidFill>
                <a:latin typeface="Arial" panose="020B0604020202020204" pitchFamily="34" charset="0"/>
                <a:ea typeface="Arial" panose="020B0604020202020204" pitchFamily="34" charset="0"/>
                <a:cs typeface="FrankRuehl" panose="020E0503060101010101" pitchFamily="34" charset="-79"/>
              </a:rPr>
              <a:t>HF Radar in Europe</a:t>
            </a:r>
          </a:p>
          <a:p>
            <a:pPr algn="ctr">
              <a:spcAft>
                <a:spcPts val="600"/>
              </a:spcAft>
            </a:pPr>
            <a:endParaRPr lang="it-IT" sz="1400" dirty="0">
              <a:solidFill>
                <a:srgbClr val="000000"/>
              </a:solidFill>
              <a:effectLst/>
              <a:latin typeface="Times New Roman" panose="02020603050405020304" pitchFamily="18" charset="0"/>
              <a:ea typeface="Times New Roman" panose="02020603050405020304" pitchFamily="18" charset="0"/>
            </a:endParaRPr>
          </a:p>
        </p:txBody>
      </p:sp>
      <p:pic>
        <p:nvPicPr>
          <p:cNvPr id="14" name="Picture 4">
            <a:extLst>
              <a:ext uri="{FF2B5EF4-FFF2-40B4-BE49-F238E27FC236}">
                <a16:creationId xmlns:a16="http://schemas.microsoft.com/office/drawing/2014/main" id="{1740F16A-1EF1-4894-96DE-2546073A800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500" y="4291655"/>
            <a:ext cx="1409700" cy="317809"/>
          </a:xfrm>
          <a:prstGeom prst="rect">
            <a:avLst/>
          </a:prstGeom>
          <a:solidFill>
            <a:schemeClr val="bg1"/>
          </a:solidFill>
          <a:ln>
            <a:noFill/>
          </a:ln>
          <a:effectLst/>
          <a:extLst/>
        </p:spPr>
      </p:pic>
    </p:spTree>
    <p:extLst>
      <p:ext uri="{BB962C8B-B14F-4D97-AF65-F5344CB8AC3E}">
        <p14:creationId xmlns:p14="http://schemas.microsoft.com/office/powerpoint/2010/main" val="3659055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Proyectos\EuroGOOS\HFR TaskTeam\Inventory\RADAR\RADAR.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2742" y="2976"/>
            <a:ext cx="4799458" cy="6855024"/>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CC18FBE7-1F14-46D1-829D-B3E5AD3F708D}"/>
              </a:ext>
            </a:extLst>
          </p:cNvPr>
          <p:cNvSpPr/>
          <p:nvPr/>
        </p:nvSpPr>
        <p:spPr>
          <a:xfrm>
            <a:off x="6737101" y="0"/>
            <a:ext cx="3270499" cy="749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s-ES" altLang="it-IT" sz="1800" b="0" i="0" u="none" strike="noStrike" cap="none" normalizeH="0" baseline="0">
              <a:ln>
                <a:noFill/>
              </a:ln>
              <a:solidFill>
                <a:schemeClr val="tx1"/>
              </a:solidFill>
              <a:effectLst/>
              <a:latin typeface="Arial" panose="020B0604020202020204" pitchFamily="34" charset="0"/>
            </a:endParaRPr>
          </a:p>
        </p:txBody>
      </p:sp>
      <p:pic>
        <p:nvPicPr>
          <p:cNvPr id="11" name="Picture 4" descr="Matxitxako 22-01-08 (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2" r="43537"/>
          <a:stretch/>
        </p:blipFill>
        <p:spPr bwMode="auto">
          <a:xfrm>
            <a:off x="10847017" y="3295660"/>
            <a:ext cx="1325188" cy="11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Antenna-array of the ocean wave radar detector WERA on the bretonic coast, © T. Schlick"/>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77892" y="883492"/>
            <a:ext cx="1767326" cy="1356423"/>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26.png" descr="num_syst_evol_new.png"/>
          <p:cNvPicPr>
            <a:picLocks noChangeAspect="1"/>
          </p:cNvPicPr>
          <p:nvPr/>
        </p:nvPicPr>
        <p:blipFill>
          <a:blip r:embed="rId6"/>
          <a:srcRect l="6201" r="10224" b="3815"/>
          <a:stretch>
            <a:fillRect/>
          </a:stretch>
        </p:blipFill>
        <p:spPr>
          <a:xfrm>
            <a:off x="1761777" y="1269879"/>
            <a:ext cx="4975324" cy="4600618"/>
          </a:xfrm>
          <a:prstGeom prst="rect">
            <a:avLst/>
          </a:prstGeom>
          <a:ln/>
        </p:spPr>
      </p:pic>
      <p:sp>
        <p:nvSpPr>
          <p:cNvPr id="17" name="16 Rectángulo"/>
          <p:cNvSpPr/>
          <p:nvPr/>
        </p:nvSpPr>
        <p:spPr>
          <a:xfrm>
            <a:off x="2086138" y="1038484"/>
            <a:ext cx="4767393" cy="523220"/>
          </a:xfrm>
          <a:prstGeom prst="rect">
            <a:avLst/>
          </a:prstGeom>
        </p:spPr>
        <p:txBody>
          <a:bodyPr wrap="square">
            <a:spAutoFit/>
          </a:bodyPr>
          <a:lstStyle/>
          <a:p>
            <a:r>
              <a:rPr lang="en-US" sz="1400" b="1" dirty="0"/>
              <a:t>23 operators of ongoing or past HFR networks</a:t>
            </a:r>
          </a:p>
          <a:p>
            <a:r>
              <a:rPr lang="en-US" sz="1400" b="1" dirty="0"/>
              <a:t>72 sites (28 networks), 51 operational (20 networks).</a:t>
            </a:r>
          </a:p>
        </p:txBody>
      </p:sp>
      <p:sp>
        <p:nvSpPr>
          <p:cNvPr id="2" name="Rectángulo 1">
            <a:extLst>
              <a:ext uri="{FF2B5EF4-FFF2-40B4-BE49-F238E27FC236}">
                <a16:creationId xmlns:a16="http://schemas.microsoft.com/office/drawing/2014/main" id="{FEBBB59A-DEC0-4E79-976D-695520B9D8B4}"/>
              </a:ext>
            </a:extLst>
          </p:cNvPr>
          <p:cNvSpPr/>
          <p:nvPr/>
        </p:nvSpPr>
        <p:spPr>
          <a:xfrm>
            <a:off x="3544854" y="5832397"/>
            <a:ext cx="3520068" cy="954107"/>
          </a:xfrm>
          <a:prstGeom prst="rect">
            <a:avLst/>
          </a:prstGeom>
        </p:spPr>
        <p:txBody>
          <a:bodyPr wrap="square">
            <a:spAutoFit/>
          </a:bodyPr>
          <a:lstStyle/>
          <a:p>
            <a:r>
              <a:rPr lang="en-US" sz="1400" b="1" dirty="0"/>
              <a:t>Distribution of operational networks</a:t>
            </a:r>
          </a:p>
          <a:p>
            <a:pPr marL="285750" indent="-285750">
              <a:buFont typeface="Arial" panose="020B0604020202020204" pitchFamily="34" charset="0"/>
              <a:buChar char="•"/>
            </a:pPr>
            <a:r>
              <a:rPr lang="en-US" sz="1400" dirty="0"/>
              <a:t>50% (10 networks) in MONGOOS</a:t>
            </a:r>
          </a:p>
          <a:p>
            <a:pPr marL="285750" indent="-285750">
              <a:buFont typeface="Arial" panose="020B0604020202020204" pitchFamily="34" charset="0"/>
              <a:buChar char="•"/>
            </a:pPr>
            <a:r>
              <a:rPr lang="en-US" sz="1400" dirty="0"/>
              <a:t>30% (6 networks) in IBIROOS</a:t>
            </a:r>
          </a:p>
          <a:p>
            <a:pPr marL="285750" indent="-285750">
              <a:buFont typeface="Arial" panose="020B0604020202020204" pitchFamily="34" charset="0"/>
              <a:buChar char="•"/>
            </a:pPr>
            <a:r>
              <a:rPr lang="en-US" sz="1400" dirty="0"/>
              <a:t>20% (4 networks) in NOOS</a:t>
            </a:r>
            <a:endParaRPr lang="es-ES" sz="1400" dirty="0"/>
          </a:p>
        </p:txBody>
      </p:sp>
      <p:sp>
        <p:nvSpPr>
          <p:cNvPr id="10" name="Rettangolo 1">
            <a:extLst>
              <a:ext uri="{FF2B5EF4-FFF2-40B4-BE49-F238E27FC236}">
                <a16:creationId xmlns:a16="http://schemas.microsoft.com/office/drawing/2014/main" id="{76EB0244-C3AB-4EBB-8740-8500E3013D27}"/>
              </a:ext>
            </a:extLst>
          </p:cNvPr>
          <p:cNvSpPr/>
          <p:nvPr/>
        </p:nvSpPr>
        <p:spPr>
          <a:xfrm>
            <a:off x="1808699" y="228600"/>
            <a:ext cx="10590961" cy="764825"/>
          </a:xfrm>
          <a:prstGeom prst="rect">
            <a:avLst/>
          </a:prstGeom>
        </p:spPr>
        <p:txBody>
          <a:bodyPr wrap="square">
            <a:spAutoFit/>
          </a:bodyPr>
          <a:lstStyle/>
          <a:p>
            <a:pPr indent="228600">
              <a:lnSpc>
                <a:spcPct val="115000"/>
              </a:lnSpc>
            </a:pPr>
            <a:r>
              <a:rPr lang="en-US" sz="2000" b="1" i="1" dirty="0">
                <a:solidFill>
                  <a:srgbClr val="00B050"/>
                </a:solidFill>
                <a:latin typeface="Calibri" panose="020F0502020204030204" pitchFamily="34" charset="0"/>
                <a:ea typeface="Arial" panose="020B0604020202020204" pitchFamily="34" charset="0"/>
                <a:cs typeface="Arial" panose="020B0604020202020204" pitchFamily="34" charset="0"/>
              </a:rPr>
              <a:t>Paving the way to European HFR network in line with international efforts</a:t>
            </a:r>
            <a:endParaRPr lang="it-IT" sz="2000" b="1" dirty="0">
              <a:solidFill>
                <a:srgbClr val="00B050"/>
              </a:solidFill>
              <a:latin typeface="Times New Roman" panose="02020603050405020304" pitchFamily="18" charset="0"/>
              <a:ea typeface="Times New Roman" panose="02020603050405020304" pitchFamily="18" charset="0"/>
            </a:endParaRPr>
          </a:p>
          <a:p>
            <a:pPr indent="228600">
              <a:lnSpc>
                <a:spcPct val="115000"/>
              </a:lnSpc>
              <a:spcAft>
                <a:spcPts val="0"/>
              </a:spcAft>
            </a:pPr>
            <a:r>
              <a:rPr lang="en-US" b="1" dirty="0">
                <a:solidFill>
                  <a:schemeClr val="accent5">
                    <a:lumMod val="50000"/>
                  </a:schemeClr>
                </a:solidFill>
                <a:latin typeface="Calibri" panose="020F0502020204030204" pitchFamily="34" charset="0"/>
                <a:ea typeface="Times New Roman" panose="02020603050405020304" pitchFamily="18" charset="0"/>
                <a:cs typeface="Arial" panose="020B0604020202020204" pitchFamily="34" charset="0"/>
              </a:rPr>
              <a:t>5. potential transfer towards CMEMS  2018-2021</a:t>
            </a:r>
            <a:endParaRPr lang="it-IT" b="1"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05235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s-ES" altLang="it-IT" sz="1800" b="0" i="0" u="none" strike="noStrike" cap="none" normalizeH="0" baseline="0">
              <a:ln>
                <a:noFill/>
              </a:ln>
              <a:solidFill>
                <a:schemeClr val="tx1"/>
              </a:solidFill>
              <a:effectLst/>
              <a:latin typeface="Arial" panose="020B0604020202020204" pitchFamily="34" charset="0"/>
            </a:endParaRPr>
          </a:p>
        </p:txBody>
      </p:sp>
      <p:sp>
        <p:nvSpPr>
          <p:cNvPr id="22" name="Rettangolo 1"/>
          <p:cNvSpPr/>
          <p:nvPr/>
        </p:nvSpPr>
        <p:spPr>
          <a:xfrm>
            <a:off x="1808699" y="228600"/>
            <a:ext cx="10590961" cy="764825"/>
          </a:xfrm>
          <a:prstGeom prst="rect">
            <a:avLst/>
          </a:prstGeom>
        </p:spPr>
        <p:txBody>
          <a:bodyPr wrap="square">
            <a:spAutoFit/>
          </a:bodyPr>
          <a:lstStyle/>
          <a:p>
            <a:pPr indent="228600">
              <a:lnSpc>
                <a:spcPct val="115000"/>
              </a:lnSpc>
            </a:pPr>
            <a:r>
              <a:rPr lang="en-US" sz="2000" b="1" i="1" dirty="0">
                <a:solidFill>
                  <a:srgbClr val="00B050"/>
                </a:solidFill>
                <a:latin typeface="Calibri" panose="020F0502020204030204" pitchFamily="34" charset="0"/>
                <a:ea typeface="Arial" panose="020B0604020202020204" pitchFamily="34" charset="0"/>
                <a:cs typeface="Arial" panose="020B0604020202020204" pitchFamily="34" charset="0"/>
              </a:rPr>
              <a:t>Paving the way to European HFR network in line with international efforts</a:t>
            </a:r>
            <a:endParaRPr lang="it-IT" sz="2000" b="1" dirty="0">
              <a:solidFill>
                <a:srgbClr val="00B050"/>
              </a:solidFill>
              <a:latin typeface="Times New Roman" panose="02020603050405020304" pitchFamily="18" charset="0"/>
              <a:ea typeface="Times New Roman" panose="02020603050405020304" pitchFamily="18" charset="0"/>
            </a:endParaRPr>
          </a:p>
          <a:p>
            <a:pPr indent="228600">
              <a:lnSpc>
                <a:spcPct val="115000"/>
              </a:lnSpc>
              <a:spcAft>
                <a:spcPts val="0"/>
              </a:spcAft>
            </a:pPr>
            <a:r>
              <a:rPr lang="en-US" b="1" dirty="0">
                <a:solidFill>
                  <a:schemeClr val="accent5">
                    <a:lumMod val="50000"/>
                  </a:schemeClr>
                </a:solidFill>
                <a:latin typeface="Calibri" panose="020F0502020204030204" pitchFamily="34" charset="0"/>
                <a:ea typeface="Times New Roman" panose="02020603050405020304" pitchFamily="18" charset="0"/>
                <a:cs typeface="Arial" panose="020B0604020202020204" pitchFamily="34" charset="0"/>
              </a:rPr>
              <a:t>5. potential transfer towards CMEMS  2018-2021</a:t>
            </a:r>
            <a:endParaRPr lang="it-IT" b="1"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2" name="1 Rectángulo"/>
          <p:cNvSpPr/>
          <p:nvPr/>
        </p:nvSpPr>
        <p:spPr>
          <a:xfrm>
            <a:off x="2018806" y="1527473"/>
            <a:ext cx="3693224" cy="4524315"/>
          </a:xfrm>
          <a:prstGeom prst="rect">
            <a:avLst/>
          </a:prstGeom>
        </p:spPr>
        <p:txBody>
          <a:bodyPr wrap="square">
            <a:spAutoFit/>
          </a:bodyPr>
          <a:lstStyle/>
          <a:p>
            <a:pPr algn="just"/>
            <a:r>
              <a:rPr lang="en-GB" dirty="0"/>
              <a:t>The performed </a:t>
            </a:r>
            <a:r>
              <a:rPr lang="en-GB" b="1" dirty="0"/>
              <a:t>inventory</a:t>
            </a:r>
            <a:r>
              <a:rPr lang="en-GB" dirty="0"/>
              <a:t> of the operational HFR systems in Europe (Mader et al, 2016) includes </a:t>
            </a:r>
            <a:r>
              <a:rPr lang="en-GB" b="1" dirty="0"/>
              <a:t>51 sites</a:t>
            </a:r>
            <a:r>
              <a:rPr lang="en-GB" dirty="0"/>
              <a:t> (in </a:t>
            </a:r>
            <a:r>
              <a:rPr lang="en-GB" b="1" dirty="0"/>
              <a:t>20 networks</a:t>
            </a:r>
            <a:r>
              <a:rPr lang="en-GB" dirty="0"/>
              <a:t>) with potential impact in CMEMS. The MFC meshes overlap so one HFR station could impact in different MFC areas. The potential impact of the currently available data is distributed as follow: </a:t>
            </a:r>
            <a:r>
              <a:rPr lang="en-GB" b="1" dirty="0"/>
              <a:t>MED-MFC (17 stations)</a:t>
            </a:r>
            <a:r>
              <a:rPr lang="en-GB" dirty="0"/>
              <a:t>,</a:t>
            </a:r>
            <a:r>
              <a:rPr lang="en-GB" b="1" dirty="0"/>
              <a:t> IBI-MFC (9 stations)</a:t>
            </a:r>
            <a:r>
              <a:rPr lang="en-GB" dirty="0"/>
              <a:t>,</a:t>
            </a:r>
            <a:r>
              <a:rPr lang="en-GB" b="1" dirty="0"/>
              <a:t> NWS-MFC (3 stations)</a:t>
            </a:r>
            <a:r>
              <a:rPr lang="en-GB" dirty="0"/>
              <a:t>. These numbers will grow at a mid/long term scale, because countries like Portugal, France or UK are establishing plans for developing their networks.</a:t>
            </a:r>
            <a:endParaRPr lang="es-ES"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0162" y="1195785"/>
            <a:ext cx="6204198" cy="5571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itle 5"/>
          <p:cNvSpPr txBox="1">
            <a:spLocks/>
          </p:cNvSpPr>
          <p:nvPr/>
        </p:nvSpPr>
        <p:spPr>
          <a:xfrm>
            <a:off x="8180014" y="878773"/>
            <a:ext cx="3802176" cy="41068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1200" b="1" dirty="0">
                <a:solidFill>
                  <a:schemeClr val="tx2"/>
                </a:solidFill>
              </a:rPr>
              <a:t>Key new systems for the European Network (on going work)</a:t>
            </a:r>
          </a:p>
        </p:txBody>
      </p:sp>
      <p:sp>
        <p:nvSpPr>
          <p:cNvPr id="29" name="28 Elipse"/>
          <p:cNvSpPr>
            <a:spLocks noChangeAspect="1"/>
          </p:cNvSpPr>
          <p:nvPr/>
        </p:nvSpPr>
        <p:spPr>
          <a:xfrm>
            <a:off x="7952007" y="1048470"/>
            <a:ext cx="228007" cy="235132"/>
          </a:xfrm>
          <a:prstGeom prst="ellipse">
            <a:avLst/>
          </a:prstGeom>
          <a:noFill/>
          <a:ln w="19050">
            <a:solidFill>
              <a:schemeClr val="accent5">
                <a:lumMod val="20000"/>
                <a:lumOff val="8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71933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mader\AppData\Local\Microsoft\Windows\Temporary Internet Files\Content.Outlook\KDL6RHH4\Imagen1 (3).tif"/>
          <p:cNvPicPr>
            <a:picLocks noChangeAspect="1" noChangeArrowheads="1"/>
          </p:cNvPicPr>
          <p:nvPr/>
        </p:nvPicPr>
        <p:blipFill rotWithShape="1">
          <a:blip r:embed="rId3">
            <a:extLst>
              <a:ext uri="{28A0092B-C50C-407E-A947-70E740481C1C}">
                <a14:useLocalDpi xmlns:a14="http://schemas.microsoft.com/office/drawing/2010/main" val="0"/>
              </a:ext>
            </a:extLst>
          </a:blip>
          <a:srcRect t="4201" b="11787"/>
          <a:stretch/>
        </p:blipFill>
        <p:spPr bwMode="auto">
          <a:xfrm>
            <a:off x="1307868" y="1"/>
            <a:ext cx="1088413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2 Recortar rectángulo de esquina diagonal"/>
          <p:cNvSpPr>
            <a:spLocks/>
          </p:cNvSpPr>
          <p:nvPr/>
        </p:nvSpPr>
        <p:spPr>
          <a:xfrm>
            <a:off x="0" y="0"/>
            <a:ext cx="1600200" cy="6225019"/>
          </a:xfrm>
          <a:prstGeom prst="snip2DiagRect">
            <a:avLst/>
          </a:prstGeom>
          <a:gradFill flip="none" rotWithShape="1">
            <a:gsLst>
              <a:gs pos="0">
                <a:schemeClr val="accent6"/>
              </a:gs>
              <a:gs pos="50000">
                <a:schemeClr val="accent6">
                  <a:lumMod val="60000"/>
                  <a:lumOff val="40000"/>
                </a:schemeClr>
              </a:gs>
              <a:gs pos="100000">
                <a:schemeClr val="bg1"/>
              </a:gs>
            </a:gsLst>
            <a:lin ang="0" scaled="1"/>
            <a:tileRect/>
          </a:gra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s-ES" sz="1200">
                <a:solidFill>
                  <a:srgbClr val="000000"/>
                </a:solidFill>
                <a:effectLst/>
                <a:latin typeface="Times New Roman" panose="02020603050405020304" pitchFamily="18" charset="0"/>
                <a:ea typeface="Times New Roman" panose="02020603050405020304" pitchFamily="18" charset="0"/>
              </a:rPr>
              <a:t> </a:t>
            </a:r>
            <a:endParaRPr lang="it-IT" sz="1200">
              <a:solidFill>
                <a:srgbClr val="000000"/>
              </a:solidFill>
              <a:effectLst/>
              <a:latin typeface="Times New Roman" panose="02020603050405020304" pitchFamily="18" charset="0"/>
              <a:ea typeface="Times New Roman" panose="02020603050405020304" pitchFamily="18" charset="0"/>
            </a:endParaRPr>
          </a:p>
        </p:txBody>
      </p:sp>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s-ES" altLang="it-IT" sz="1800" b="0" i="0" u="none" strike="noStrike" cap="none" normalizeH="0" baseline="0">
              <a:ln>
                <a:noFill/>
              </a:ln>
              <a:solidFill>
                <a:schemeClr val="tx1"/>
              </a:solidFill>
              <a:effectLst/>
              <a:latin typeface="Arial" panose="020B0604020202020204" pitchFamily="34" charset="0"/>
            </a:endParaRPr>
          </a:p>
        </p:txBody>
      </p:sp>
      <p:sp>
        <p:nvSpPr>
          <p:cNvPr id="2" name="Rettangolo 1"/>
          <p:cNvSpPr/>
          <p:nvPr/>
        </p:nvSpPr>
        <p:spPr>
          <a:xfrm>
            <a:off x="1767135" y="207818"/>
            <a:ext cx="9995374" cy="390684"/>
          </a:xfrm>
          <a:prstGeom prst="rect">
            <a:avLst/>
          </a:prstGeom>
        </p:spPr>
        <p:txBody>
          <a:bodyPr wrap="square">
            <a:spAutoFit/>
          </a:bodyPr>
          <a:lstStyle/>
          <a:p>
            <a:pPr indent="228600">
              <a:lnSpc>
                <a:spcPct val="115000"/>
              </a:lnSpc>
            </a:pPr>
            <a:r>
              <a:rPr lang="en-US" b="1" i="1" dirty="0">
                <a:solidFill>
                  <a:srgbClr val="00B050"/>
                </a:solidFill>
                <a:latin typeface="Calibri" panose="020F0502020204030204" pitchFamily="34" charset="0"/>
                <a:ea typeface="Arial" panose="020B0604020202020204" pitchFamily="34" charset="0"/>
                <a:cs typeface="Arial" panose="020B0604020202020204" pitchFamily="34" charset="0"/>
              </a:rPr>
              <a:t>Paving the way to European HFR network in line with international efforts</a:t>
            </a:r>
            <a:endParaRPr lang="it-IT" b="1" dirty="0">
              <a:solidFill>
                <a:srgbClr val="00B050"/>
              </a:solidFill>
              <a:latin typeface="Times New Roman" panose="02020603050405020304" pitchFamily="18" charset="0"/>
              <a:ea typeface="Times New Roman" panose="02020603050405020304" pitchFamily="18" charset="0"/>
            </a:endParaRPr>
          </a:p>
        </p:txBody>
      </p:sp>
      <p:sp>
        <p:nvSpPr>
          <p:cNvPr id="3" name="CasellaDiTesto 2"/>
          <p:cNvSpPr txBox="1"/>
          <p:nvPr/>
        </p:nvSpPr>
        <p:spPr>
          <a:xfrm>
            <a:off x="3577715" y="1494450"/>
            <a:ext cx="8184794" cy="1231106"/>
          </a:xfrm>
          <a:prstGeom prst="rect">
            <a:avLst/>
          </a:prstGeom>
          <a:noFill/>
        </p:spPr>
        <p:txBody>
          <a:bodyPr wrap="square" rtlCol="0">
            <a:spAutoFit/>
          </a:bodyPr>
          <a:lstStyle/>
          <a:p>
            <a:pPr algn="ctr">
              <a:spcBef>
                <a:spcPts val="1200"/>
              </a:spcBef>
            </a:pPr>
            <a:r>
              <a:rPr lang="it-IT" sz="3600" b="1" dirty="0">
                <a:solidFill>
                  <a:schemeClr val="bg1"/>
                </a:solidFill>
              </a:rPr>
              <a:t>Thank you for your attention!</a:t>
            </a:r>
          </a:p>
          <a:p>
            <a:pPr algn="ctr">
              <a:spcBef>
                <a:spcPts val="1200"/>
              </a:spcBef>
            </a:pPr>
            <a:r>
              <a:rPr lang="it-IT" sz="2800" b="1" dirty="0">
                <a:solidFill>
                  <a:schemeClr val="bg1"/>
                </a:solidFill>
              </a:rPr>
              <a:t>http://eurogoos.eu/high-frequency-radar-task-team/</a:t>
            </a:r>
          </a:p>
        </p:txBody>
      </p:sp>
      <p:pic>
        <p:nvPicPr>
          <p:cNvPr id="10" name="Image 0" descr="Diapositive1.jpg"/>
          <p:cNvPicPr/>
          <p:nvPr/>
        </p:nvPicPr>
        <p:blipFill rotWithShape="1">
          <a:blip r:embed="rId4" cstate="print">
            <a:extLst>
              <a:ext uri="{28A0092B-C50C-407E-A947-70E740481C1C}">
                <a14:useLocalDpi xmlns:a14="http://schemas.microsoft.com/office/drawing/2010/main" val="0"/>
              </a:ext>
            </a:extLst>
          </a:blip>
          <a:srcRect t="10053" r="49374"/>
          <a:stretch/>
        </p:blipFill>
        <p:spPr bwMode="auto">
          <a:xfrm>
            <a:off x="169029" y="6225019"/>
            <a:ext cx="2369185" cy="598805"/>
          </a:xfrm>
          <a:prstGeom prst="rect">
            <a:avLst/>
          </a:prstGeom>
          <a:ln>
            <a:noFill/>
          </a:ln>
          <a:extLst>
            <a:ext uri="{53640926-AAD7-44D8-BBD7-CCE9431645EC}">
              <a14:shadowObscured xmlns:a14="http://schemas.microsoft.com/office/drawing/2010/main"/>
            </a:ext>
          </a:extLst>
        </p:spPr>
      </p:pic>
      <p:sp>
        <p:nvSpPr>
          <p:cNvPr id="11" name="21 Cuadro de texto"/>
          <p:cNvSpPr txBox="1">
            <a:spLocks/>
          </p:cNvSpPr>
          <p:nvPr/>
        </p:nvSpPr>
        <p:spPr>
          <a:xfrm>
            <a:off x="2765751" y="6275704"/>
            <a:ext cx="4733925" cy="60007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000" b="1" dirty="0">
                <a:solidFill>
                  <a:schemeClr val="bg1"/>
                </a:solidFill>
                <a:effectLst/>
                <a:latin typeface="Cambria" panose="02040503050406030204" pitchFamily="18" charset="0"/>
                <a:ea typeface="Times New Roman" panose="02020603050405020304" pitchFamily="18" charset="0"/>
              </a:rPr>
              <a:t>CMEMS Service Evolution 21-SE-CALL1</a:t>
            </a:r>
            <a:endParaRPr lang="it-IT" sz="1200" dirty="0">
              <a:solidFill>
                <a:schemeClr val="bg1"/>
              </a:solidFill>
              <a:effectLst/>
              <a:latin typeface="Times New Roman" panose="02020603050405020304" pitchFamily="18" charset="0"/>
              <a:ea typeface="Times New Roman" panose="02020603050405020304" pitchFamily="18" charset="0"/>
            </a:endParaRPr>
          </a:p>
          <a:p>
            <a:pPr>
              <a:spcAft>
                <a:spcPts val="0"/>
              </a:spcAft>
            </a:pPr>
            <a:r>
              <a:rPr lang="en-US" sz="1000" b="1" dirty="0">
                <a:solidFill>
                  <a:schemeClr val="bg1"/>
                </a:solidFill>
                <a:effectLst/>
                <a:latin typeface="Cambria" panose="02040503050406030204" pitchFamily="18" charset="0"/>
                <a:ea typeface="Times New Roman" panose="02020603050405020304" pitchFamily="18" charset="0"/>
              </a:rPr>
              <a:t>Lot5: INCREASE project</a:t>
            </a:r>
            <a:endParaRPr lang="it-IT" sz="1200" dirty="0">
              <a:solidFill>
                <a:schemeClr val="bg1"/>
              </a:solidFill>
              <a:effectLst/>
              <a:latin typeface="Times New Roman" panose="02020603050405020304" pitchFamily="18" charset="0"/>
              <a:ea typeface="Times New Roman" panose="02020603050405020304" pitchFamily="18" charset="0"/>
            </a:endParaRPr>
          </a:p>
          <a:p>
            <a:pPr>
              <a:spcAft>
                <a:spcPts val="0"/>
              </a:spcAft>
            </a:pPr>
            <a:r>
              <a:rPr lang="en-US" sz="800" b="1" dirty="0">
                <a:solidFill>
                  <a:schemeClr val="bg1"/>
                </a:solidFill>
                <a:effectLst/>
                <a:latin typeface="Cambria" panose="02040503050406030204" pitchFamily="18" charset="0"/>
                <a:ea typeface="Times New Roman" panose="02020603050405020304" pitchFamily="18" charset="0"/>
              </a:rPr>
              <a:t>Innovation and Networking for the integration of Coastal Radars into European </a:t>
            </a:r>
            <a:r>
              <a:rPr lang="en-US" sz="800" b="1" dirty="0" err="1">
                <a:solidFill>
                  <a:schemeClr val="bg1"/>
                </a:solidFill>
                <a:effectLst/>
                <a:latin typeface="Cambria" panose="02040503050406030204" pitchFamily="18" charset="0"/>
                <a:ea typeface="Times New Roman" panose="02020603050405020304" pitchFamily="18" charset="0"/>
              </a:rPr>
              <a:t>mArine</a:t>
            </a:r>
            <a:r>
              <a:rPr lang="en-US" sz="800" b="1" dirty="0">
                <a:solidFill>
                  <a:schemeClr val="bg1"/>
                </a:solidFill>
                <a:effectLst/>
                <a:latin typeface="Cambria" panose="02040503050406030204" pitchFamily="18" charset="0"/>
                <a:ea typeface="Times New Roman" panose="02020603050405020304" pitchFamily="18" charset="0"/>
              </a:rPr>
              <a:t> </a:t>
            </a:r>
            <a:r>
              <a:rPr lang="en-US" sz="800" b="1" dirty="0" err="1">
                <a:solidFill>
                  <a:schemeClr val="bg1"/>
                </a:solidFill>
                <a:effectLst/>
                <a:latin typeface="Cambria" panose="02040503050406030204" pitchFamily="18" charset="0"/>
                <a:ea typeface="Times New Roman" panose="02020603050405020304" pitchFamily="18" charset="0"/>
              </a:rPr>
              <a:t>SErvices</a:t>
            </a:r>
            <a:endParaRPr lang="it-IT" sz="1200" dirty="0">
              <a:solidFill>
                <a:schemeClr val="bg1"/>
              </a:solidFill>
              <a:effectLst/>
              <a:latin typeface="Times New Roman" panose="02020603050405020304" pitchFamily="18" charset="0"/>
              <a:ea typeface="Times New Roman" panose="02020603050405020304" pitchFamily="18" charset="0"/>
            </a:endParaRPr>
          </a:p>
          <a:p>
            <a:pPr>
              <a:spcAft>
                <a:spcPts val="0"/>
              </a:spcAft>
            </a:pPr>
            <a:r>
              <a:rPr lang="en-US" sz="1000" b="1" dirty="0">
                <a:solidFill>
                  <a:schemeClr val="bg1"/>
                </a:solidFill>
                <a:effectLst/>
                <a:latin typeface="Cambria" panose="02040503050406030204" pitchFamily="18" charset="0"/>
                <a:ea typeface="Times New Roman" panose="02020603050405020304" pitchFamily="18" charset="0"/>
              </a:rPr>
              <a:t> </a:t>
            </a:r>
            <a:endParaRPr lang="it-IT" sz="1200" dirty="0">
              <a:solidFill>
                <a:schemeClr val="bg1"/>
              </a:solidFill>
              <a:effectLst/>
              <a:latin typeface="Times New Roman" panose="02020603050405020304" pitchFamily="18" charset="0"/>
              <a:ea typeface="Times New Roman" panose="02020603050405020304" pitchFamily="18" charset="0"/>
            </a:endParaRPr>
          </a:p>
        </p:txBody>
      </p:sp>
      <p:pic>
        <p:nvPicPr>
          <p:cNvPr id="12" name="0 Imag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82" y="73595"/>
            <a:ext cx="1516513" cy="1516513"/>
          </a:xfrm>
          <a:prstGeom prst="rect">
            <a:avLst/>
          </a:prstGeom>
          <a:noFill/>
          <a:extLst>
            <a:ext uri="{909E8E84-426E-40DD-AFC4-6F175D3DCCD1}">
              <a14:hiddenFill xmlns:a14="http://schemas.microsoft.com/office/drawing/2010/main">
                <a:solidFill>
                  <a:srgbClr val="FFFFFF"/>
                </a:solidFill>
              </a14:hiddenFill>
            </a:ext>
          </a:extLst>
        </p:spPr>
      </p:pic>
      <p:sp>
        <p:nvSpPr>
          <p:cNvPr id="13" name="Rettangolo 12"/>
          <p:cNvSpPr/>
          <p:nvPr/>
        </p:nvSpPr>
        <p:spPr>
          <a:xfrm>
            <a:off x="1" y="1674812"/>
            <a:ext cx="1600200" cy="2523768"/>
          </a:xfrm>
          <a:prstGeom prst="rect">
            <a:avLst/>
          </a:prstGeom>
        </p:spPr>
        <p:txBody>
          <a:bodyPr wrap="square" lIns="36000" rIns="36000">
            <a:spAutoFit/>
          </a:bodyPr>
          <a:lstStyle/>
          <a:p>
            <a:pPr algn="ctr">
              <a:spcAft>
                <a:spcPts val="0"/>
              </a:spcAft>
            </a:pPr>
            <a:r>
              <a:rPr lang="en-US" sz="1400" b="1" dirty="0">
                <a:solidFill>
                  <a:srgbClr val="17365D"/>
                </a:solidFill>
                <a:latin typeface="Arial" panose="020B0604020202020204" pitchFamily="34" charset="0"/>
                <a:ea typeface="Arial" panose="020B0604020202020204" pitchFamily="34" charset="0"/>
                <a:cs typeface="FrankRuehl" panose="020E0503060101010101" pitchFamily="34" charset="-79"/>
              </a:rPr>
              <a:t>THE COPERNICUS MARINE WEEK </a:t>
            </a:r>
            <a:endParaRPr lang="it-IT" sz="1400" dirty="0">
              <a:solidFill>
                <a:srgbClr val="000000"/>
              </a:solidFill>
              <a:latin typeface="Times New Roman" panose="02020603050405020304" pitchFamily="18" charset="0"/>
              <a:ea typeface="Times New Roman" panose="02020603050405020304" pitchFamily="18" charset="0"/>
            </a:endParaRPr>
          </a:p>
          <a:p>
            <a:pPr algn="ctr">
              <a:spcAft>
                <a:spcPts val="600"/>
              </a:spcAft>
            </a:pPr>
            <a:endParaRPr lang="it-IT" sz="1400" dirty="0">
              <a:solidFill>
                <a:srgbClr val="000000"/>
              </a:solidFill>
              <a:latin typeface="Times New Roman" panose="02020603050405020304" pitchFamily="18" charset="0"/>
              <a:ea typeface="Times New Roman" panose="02020603050405020304" pitchFamily="18" charset="0"/>
            </a:endParaRPr>
          </a:p>
          <a:p>
            <a:pPr algn="ctr">
              <a:spcAft>
                <a:spcPts val="600"/>
              </a:spcAft>
            </a:pPr>
            <a:r>
              <a:rPr lang="en-US" sz="1200" b="1" dirty="0">
                <a:solidFill>
                  <a:srgbClr val="17365D"/>
                </a:solidFill>
                <a:latin typeface="Arial" panose="020B0604020202020204" pitchFamily="34" charset="0"/>
                <a:ea typeface="Arial" panose="020B0604020202020204" pitchFamily="34" charset="0"/>
                <a:cs typeface="FrankRuehl" panose="020E0503060101010101" pitchFamily="34" charset="-79"/>
              </a:rPr>
              <a:t>Brussels,</a:t>
            </a:r>
          </a:p>
          <a:p>
            <a:pPr algn="ctr">
              <a:spcAft>
                <a:spcPts val="600"/>
              </a:spcAft>
            </a:pPr>
            <a:r>
              <a:rPr lang="en-US" sz="1200" b="1" dirty="0">
                <a:solidFill>
                  <a:srgbClr val="17365D"/>
                </a:solidFill>
                <a:latin typeface="Arial" panose="020B0604020202020204" pitchFamily="34" charset="0"/>
                <a:ea typeface="Arial" panose="020B0604020202020204" pitchFamily="34" charset="0"/>
                <a:cs typeface="FrankRuehl" panose="020E0503060101010101" pitchFamily="34" charset="-79"/>
              </a:rPr>
              <a:t>26</a:t>
            </a:r>
            <a:r>
              <a:rPr lang="en-US" sz="1200" b="1" baseline="30000" dirty="0">
                <a:solidFill>
                  <a:srgbClr val="17365D"/>
                </a:solidFill>
                <a:latin typeface="Arial" panose="020B0604020202020204" pitchFamily="34" charset="0"/>
                <a:ea typeface="Arial" panose="020B0604020202020204" pitchFamily="34" charset="0"/>
                <a:cs typeface="FrankRuehl" panose="020E0503060101010101" pitchFamily="34" charset="-79"/>
              </a:rPr>
              <a:t> </a:t>
            </a:r>
            <a:r>
              <a:rPr lang="en-US" sz="1200" b="1" dirty="0">
                <a:solidFill>
                  <a:srgbClr val="17365D"/>
                </a:solidFill>
                <a:latin typeface="Arial" panose="020B0604020202020204" pitchFamily="34" charset="0"/>
                <a:ea typeface="Arial" panose="020B0604020202020204" pitchFamily="34" charset="0"/>
                <a:cs typeface="FrankRuehl" panose="020E0503060101010101" pitchFamily="34" charset="-79"/>
              </a:rPr>
              <a:t>September 2017</a:t>
            </a:r>
          </a:p>
          <a:p>
            <a:pPr algn="ctr">
              <a:spcAft>
                <a:spcPts val="600"/>
              </a:spcAft>
            </a:pPr>
            <a:endParaRPr lang="en-US" sz="1200" b="1" dirty="0">
              <a:solidFill>
                <a:srgbClr val="17365D"/>
              </a:solidFill>
              <a:latin typeface="Arial" panose="020B0604020202020204" pitchFamily="34" charset="0"/>
              <a:ea typeface="Times New Roman" panose="02020603050405020304" pitchFamily="18" charset="0"/>
              <a:cs typeface="FrankRuehl" panose="020E0503060101010101" pitchFamily="34" charset="-79"/>
            </a:endParaRPr>
          </a:p>
          <a:p>
            <a:pPr lvl="0" algn="ctr">
              <a:spcAft>
                <a:spcPts val="600"/>
              </a:spcAft>
              <a:defRPr/>
            </a:pPr>
            <a:r>
              <a:rPr lang="en-US" sz="1200" b="1" dirty="0">
                <a:solidFill>
                  <a:srgbClr val="17365D"/>
                </a:solidFill>
                <a:latin typeface="Arial" panose="020B0604020202020204" pitchFamily="34" charset="0"/>
                <a:ea typeface="Arial" panose="020B0604020202020204" pitchFamily="34" charset="0"/>
                <a:cs typeface="FrankRuehl" panose="020E0503060101010101" pitchFamily="34" charset="-79"/>
              </a:rPr>
              <a:t>DAY 2 Session</a:t>
            </a:r>
          </a:p>
          <a:p>
            <a:pPr lvl="0" algn="ctr">
              <a:spcAft>
                <a:spcPts val="600"/>
              </a:spcAft>
              <a:defRPr/>
            </a:pPr>
            <a:r>
              <a:rPr lang="en-US" sz="1200" b="1" dirty="0">
                <a:solidFill>
                  <a:srgbClr val="17365D"/>
                </a:solidFill>
                <a:latin typeface="Arial" panose="020B0604020202020204" pitchFamily="34" charset="0"/>
                <a:ea typeface="Arial" panose="020B0604020202020204" pitchFamily="34" charset="0"/>
                <a:cs typeface="FrankRuehl" panose="020E0503060101010101" pitchFamily="34" charset="-79"/>
              </a:rPr>
              <a:t>9:00-13:00</a:t>
            </a:r>
          </a:p>
          <a:p>
            <a:pPr lvl="0" algn="ctr">
              <a:spcAft>
                <a:spcPts val="600"/>
              </a:spcAft>
              <a:defRPr/>
            </a:pPr>
            <a:r>
              <a:rPr lang="en-US" sz="1200" b="1" dirty="0">
                <a:solidFill>
                  <a:srgbClr val="17365D"/>
                </a:solidFill>
                <a:latin typeface="Arial" panose="020B0604020202020204" pitchFamily="34" charset="0"/>
                <a:ea typeface="Arial" panose="020B0604020202020204" pitchFamily="34" charset="0"/>
                <a:cs typeface="FrankRuehl" panose="020E0503060101010101" pitchFamily="34" charset="-79"/>
              </a:rPr>
              <a:t>HF Radar in Europe</a:t>
            </a:r>
          </a:p>
        </p:txBody>
      </p:sp>
      <p:pic>
        <p:nvPicPr>
          <p:cNvPr id="14" name="Picture 4">
            <a:extLst>
              <a:ext uri="{FF2B5EF4-FFF2-40B4-BE49-F238E27FC236}">
                <a16:creationId xmlns:a16="http://schemas.microsoft.com/office/drawing/2014/main" id="{BA86C88D-28B2-4C6B-A2E8-4F7EDDF922C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828722" y="3105704"/>
            <a:ext cx="3341907" cy="753413"/>
          </a:xfrm>
          <a:prstGeom prst="rect">
            <a:avLst/>
          </a:prstGeom>
          <a:solidFill>
            <a:schemeClr val="bg1"/>
          </a:solidFill>
          <a:ln>
            <a:noFill/>
          </a:ln>
          <a:effectLst/>
          <a:extLst/>
        </p:spPr>
      </p:pic>
      <p:pic>
        <p:nvPicPr>
          <p:cNvPr id="15" name="Picture 4">
            <a:extLst>
              <a:ext uri="{FF2B5EF4-FFF2-40B4-BE49-F238E27FC236}">
                <a16:creationId xmlns:a16="http://schemas.microsoft.com/office/drawing/2014/main" id="{38A9AD57-E73E-4863-A742-0DAFC8B5DB1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3500" y="4291655"/>
            <a:ext cx="1409700" cy="317809"/>
          </a:xfrm>
          <a:prstGeom prst="rect">
            <a:avLst/>
          </a:prstGeom>
          <a:solidFill>
            <a:schemeClr val="bg1"/>
          </a:solidFill>
          <a:ln>
            <a:noFill/>
          </a:ln>
          <a:effectLst/>
          <a:extLst/>
        </p:spPr>
      </p:pic>
    </p:spTree>
    <p:extLst>
      <p:ext uri="{BB962C8B-B14F-4D97-AF65-F5344CB8AC3E}">
        <p14:creationId xmlns:p14="http://schemas.microsoft.com/office/powerpoint/2010/main" val="745690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descr="PO_proces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7500" y="1816407"/>
            <a:ext cx="5021724" cy="500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s-ES" altLang="it-IT" sz="1800" b="0" i="0" u="none" strike="noStrike" cap="none" normalizeH="0" baseline="0">
              <a:ln>
                <a:noFill/>
              </a:ln>
              <a:solidFill>
                <a:schemeClr val="tx1"/>
              </a:solidFill>
              <a:effectLst/>
              <a:latin typeface="Arial" panose="020B0604020202020204" pitchFamily="34" charset="0"/>
            </a:endParaRPr>
          </a:p>
        </p:txBody>
      </p:sp>
      <p:sp>
        <p:nvSpPr>
          <p:cNvPr id="2" name="Rettangolo 1"/>
          <p:cNvSpPr/>
          <p:nvPr/>
        </p:nvSpPr>
        <p:spPr>
          <a:xfrm>
            <a:off x="1808699" y="228600"/>
            <a:ext cx="10590961" cy="764825"/>
          </a:xfrm>
          <a:prstGeom prst="rect">
            <a:avLst/>
          </a:prstGeom>
        </p:spPr>
        <p:txBody>
          <a:bodyPr wrap="square">
            <a:spAutoFit/>
          </a:bodyPr>
          <a:lstStyle/>
          <a:p>
            <a:pPr indent="228600">
              <a:lnSpc>
                <a:spcPct val="115000"/>
              </a:lnSpc>
            </a:pPr>
            <a:r>
              <a:rPr lang="en-US" sz="2000" b="1" i="1" dirty="0">
                <a:solidFill>
                  <a:srgbClr val="00B050"/>
                </a:solidFill>
                <a:latin typeface="Calibri" panose="020F0502020204030204" pitchFamily="34" charset="0"/>
                <a:ea typeface="Arial" panose="020B0604020202020204" pitchFamily="34" charset="0"/>
                <a:cs typeface="Arial" panose="020B0604020202020204" pitchFamily="34" charset="0"/>
              </a:rPr>
              <a:t>Paving the way to European HFR network in line with international efforts</a:t>
            </a:r>
            <a:endParaRPr lang="it-IT" sz="2000" b="1" dirty="0">
              <a:solidFill>
                <a:srgbClr val="00B050"/>
              </a:solidFill>
              <a:latin typeface="Times New Roman" panose="02020603050405020304" pitchFamily="18" charset="0"/>
              <a:ea typeface="Times New Roman" panose="02020603050405020304" pitchFamily="18" charset="0"/>
            </a:endParaRPr>
          </a:p>
          <a:p>
            <a:pPr indent="228600">
              <a:lnSpc>
                <a:spcPct val="115000"/>
              </a:lnSpc>
              <a:spcAft>
                <a:spcPts val="0"/>
              </a:spcAft>
            </a:pPr>
            <a:r>
              <a:rPr lang="en-US" b="1" dirty="0">
                <a:solidFill>
                  <a:schemeClr val="accent5">
                    <a:lumMod val="50000"/>
                  </a:schemeClr>
                </a:solidFill>
                <a:effectLst/>
                <a:latin typeface="Calibri" panose="020F0502020204030204" pitchFamily="34" charset="0"/>
                <a:ea typeface="Times New Roman" panose="02020603050405020304" pitchFamily="18" charset="0"/>
                <a:cs typeface="Arial" panose="020B0604020202020204" pitchFamily="34" charset="0"/>
              </a:rPr>
              <a:t>1. </a:t>
            </a:r>
            <a:r>
              <a:rPr lang="en-US" b="1" dirty="0">
                <a:solidFill>
                  <a:schemeClr val="accent5">
                    <a:lumMod val="50000"/>
                  </a:schemeClr>
                </a:solidFill>
                <a:latin typeface="Calibri" panose="020F0502020204030204" pitchFamily="34" charset="0"/>
                <a:ea typeface="Times New Roman" panose="02020603050405020304" pitchFamily="18" charset="0"/>
                <a:cs typeface="Arial" panose="020B0604020202020204" pitchFamily="34" charset="0"/>
              </a:rPr>
              <a:t>Relevance of HF Radars for CMEMS users</a:t>
            </a:r>
            <a:endParaRPr lang="it-IT" b="1"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12" name="11 Rectángulo"/>
          <p:cNvSpPr/>
          <p:nvPr/>
        </p:nvSpPr>
        <p:spPr>
          <a:xfrm>
            <a:off x="2015837" y="1204252"/>
            <a:ext cx="9777845" cy="64633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marL="342900" indent="-342900">
              <a:spcAft>
                <a:spcPts val="600"/>
              </a:spcAft>
              <a:buFont typeface="Wingdings" panose="05000000000000000000" pitchFamily="2" charset="2"/>
              <a:buChar char="q"/>
            </a:pPr>
            <a:r>
              <a:rPr lang="en-US" b="1" dirty="0">
                <a:solidFill>
                  <a:schemeClr val="tx1">
                    <a:lumMod val="65000"/>
                    <a:lumOff val="35000"/>
                  </a:schemeClr>
                </a:solidFill>
              </a:rPr>
              <a:t>The European HF Radar systems are playing an increasing role in the overall operational oceanography marine services. </a:t>
            </a:r>
            <a:endParaRPr lang="en-US" dirty="0">
              <a:solidFill>
                <a:schemeClr val="tx1">
                  <a:lumMod val="65000"/>
                  <a:lumOff val="35000"/>
                </a:schemeClr>
              </a:solidFill>
            </a:endParaRPr>
          </a:p>
        </p:txBody>
      </p:sp>
      <p:sp>
        <p:nvSpPr>
          <p:cNvPr id="16" name="Rectangle 7"/>
          <p:cNvSpPr>
            <a:spLocks noChangeArrowheads="1"/>
          </p:cNvSpPr>
          <p:nvPr/>
        </p:nvSpPr>
        <p:spPr bwMode="auto">
          <a:xfrm>
            <a:off x="10884342" y="6115175"/>
            <a:ext cx="720725" cy="1968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eaLnBrk="1" hangingPunct="1"/>
            <a:endParaRPr lang="es-ES_tradnl" altLang="es-ES"/>
          </a:p>
        </p:txBody>
      </p:sp>
      <p:sp>
        <p:nvSpPr>
          <p:cNvPr id="19" name="Rectangle 8"/>
          <p:cNvSpPr>
            <a:spLocks noChangeArrowheads="1"/>
          </p:cNvSpPr>
          <p:nvPr/>
        </p:nvSpPr>
        <p:spPr bwMode="auto">
          <a:xfrm>
            <a:off x="9615304" y="5527800"/>
            <a:ext cx="2489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buFontTx/>
              <a:buNone/>
            </a:pPr>
            <a:r>
              <a:rPr lang="es-ES" altLang="es-ES" sz="1200" b="1" dirty="0" err="1">
                <a:solidFill>
                  <a:schemeClr val="tx2"/>
                </a:solidFill>
                <a:ea typeface="ＭＳ Ｐゴシック" pitchFamily="34" charset="-128"/>
              </a:rPr>
              <a:t>Mesoscale</a:t>
            </a:r>
            <a:r>
              <a:rPr lang="es-ES" altLang="es-ES" sz="1200" b="1" dirty="0">
                <a:solidFill>
                  <a:schemeClr val="tx2"/>
                </a:solidFill>
                <a:ea typeface="ＭＳ Ｐゴシック" pitchFamily="34" charset="-128"/>
              </a:rPr>
              <a:t>  (50-500 km/ 10-100 </a:t>
            </a:r>
            <a:r>
              <a:rPr lang="es-ES" altLang="es-ES" sz="1200" b="1" dirty="0" err="1">
                <a:solidFill>
                  <a:schemeClr val="tx2"/>
                </a:solidFill>
                <a:ea typeface="ＭＳ Ｐゴシック" pitchFamily="34" charset="-128"/>
              </a:rPr>
              <a:t>days</a:t>
            </a:r>
            <a:r>
              <a:rPr lang="es-ES" altLang="es-ES" sz="1200" b="1" dirty="0">
                <a:solidFill>
                  <a:schemeClr val="tx2"/>
                </a:solidFill>
                <a:ea typeface="ＭＳ Ｐゴシック" pitchFamily="34" charset="-128"/>
              </a:rPr>
              <a:t>)  </a:t>
            </a:r>
            <a:r>
              <a:rPr lang="es-ES" altLang="es-ES" sz="1200" b="1" dirty="0" err="1">
                <a:solidFill>
                  <a:schemeClr val="tx2"/>
                </a:solidFill>
                <a:ea typeface="ＭＳ Ｐゴシック" pitchFamily="34" charset="-128"/>
              </a:rPr>
              <a:t>is</a:t>
            </a:r>
            <a:r>
              <a:rPr lang="es-ES" altLang="es-ES" sz="1200" b="1" dirty="0">
                <a:solidFill>
                  <a:schemeClr val="tx2"/>
                </a:solidFill>
                <a:ea typeface="ＭＳ Ｐゴシック" pitchFamily="34" charset="-128"/>
              </a:rPr>
              <a:t> </a:t>
            </a:r>
            <a:r>
              <a:rPr lang="es-ES" altLang="es-ES" sz="1200" b="1" dirty="0" err="1">
                <a:solidFill>
                  <a:schemeClr val="tx2"/>
                </a:solidFill>
                <a:ea typeface="ＭＳ Ｐゴシック" pitchFamily="34" charset="-128"/>
              </a:rPr>
              <a:t>the</a:t>
            </a:r>
            <a:r>
              <a:rPr lang="es-ES" altLang="es-ES" sz="1200" b="1" dirty="0">
                <a:solidFill>
                  <a:schemeClr val="tx2"/>
                </a:solidFill>
                <a:ea typeface="ＭＳ Ｐゴシック" pitchFamily="34" charset="-128"/>
              </a:rPr>
              <a:t> </a:t>
            </a:r>
            <a:r>
              <a:rPr lang="es-ES" altLang="es-ES" sz="1200" b="1" dirty="0" err="1">
                <a:solidFill>
                  <a:schemeClr val="tx2"/>
                </a:solidFill>
                <a:ea typeface="ＭＳ Ｐゴシック" pitchFamily="34" charset="-128"/>
              </a:rPr>
              <a:t>dominant</a:t>
            </a:r>
            <a:r>
              <a:rPr lang="es-ES" altLang="es-ES" sz="1200" b="1" dirty="0">
                <a:solidFill>
                  <a:schemeClr val="tx2"/>
                </a:solidFill>
                <a:ea typeface="ＭＳ Ｐゴシック" pitchFamily="34" charset="-128"/>
              </a:rPr>
              <a:t> </a:t>
            </a:r>
            <a:r>
              <a:rPr lang="es-ES" altLang="es-ES" sz="1200" b="1" dirty="0" err="1">
                <a:solidFill>
                  <a:schemeClr val="tx2"/>
                </a:solidFill>
                <a:ea typeface="ＭＳ Ｐゴシック" pitchFamily="34" charset="-128"/>
              </a:rPr>
              <a:t>signal</a:t>
            </a:r>
            <a:r>
              <a:rPr lang="es-ES" altLang="es-ES" sz="1200" b="1" dirty="0">
                <a:solidFill>
                  <a:schemeClr val="tx2"/>
                </a:solidFill>
                <a:ea typeface="ＭＳ Ｐゴシック" pitchFamily="34" charset="-128"/>
              </a:rPr>
              <a:t> in </a:t>
            </a:r>
            <a:r>
              <a:rPr lang="es-ES" altLang="es-ES" sz="1200" b="1" dirty="0" err="1">
                <a:solidFill>
                  <a:schemeClr val="tx2"/>
                </a:solidFill>
                <a:ea typeface="ＭＳ Ｐゴシック" pitchFamily="34" charset="-128"/>
              </a:rPr>
              <a:t>the</a:t>
            </a:r>
            <a:r>
              <a:rPr lang="es-ES" altLang="es-ES" sz="1200" b="1" dirty="0">
                <a:solidFill>
                  <a:schemeClr val="tx2"/>
                </a:solidFill>
                <a:ea typeface="ＭＳ Ｐゴシック" pitchFamily="34" charset="-128"/>
              </a:rPr>
              <a:t> </a:t>
            </a:r>
            <a:r>
              <a:rPr lang="es-ES" altLang="es-ES" sz="1200" b="1" dirty="0" err="1">
                <a:solidFill>
                  <a:schemeClr val="tx2"/>
                </a:solidFill>
                <a:ea typeface="ＭＳ Ｐゴシック" pitchFamily="34" charset="-128"/>
              </a:rPr>
              <a:t>ocean</a:t>
            </a:r>
            <a:r>
              <a:rPr lang="es-ES" altLang="es-ES" sz="1200" b="1" dirty="0">
                <a:solidFill>
                  <a:schemeClr val="tx2"/>
                </a:solidFill>
                <a:ea typeface="ＭＳ Ｐゴシック" pitchFamily="34" charset="-128"/>
              </a:rPr>
              <a:t> (Le </a:t>
            </a:r>
            <a:r>
              <a:rPr lang="es-ES" altLang="es-ES" sz="1200" b="1" dirty="0" err="1">
                <a:solidFill>
                  <a:schemeClr val="tx2"/>
                </a:solidFill>
                <a:ea typeface="ＭＳ Ｐゴシック" pitchFamily="34" charset="-128"/>
              </a:rPr>
              <a:t>Traon</a:t>
            </a:r>
            <a:r>
              <a:rPr lang="es-ES" altLang="es-ES" sz="1200" b="1" dirty="0">
                <a:solidFill>
                  <a:schemeClr val="tx2"/>
                </a:solidFill>
                <a:ea typeface="ＭＳ Ｐゴシック" pitchFamily="34" charset="-128"/>
              </a:rPr>
              <a:t> and </a:t>
            </a:r>
            <a:r>
              <a:rPr lang="es-ES" altLang="es-ES" sz="1200" b="1" dirty="0" err="1">
                <a:solidFill>
                  <a:schemeClr val="tx2"/>
                </a:solidFill>
                <a:ea typeface="ＭＳ Ｐゴシック" pitchFamily="34" charset="-128"/>
              </a:rPr>
              <a:t>Morrow</a:t>
            </a:r>
            <a:r>
              <a:rPr lang="es-ES" altLang="es-ES" sz="1200" b="1" dirty="0">
                <a:solidFill>
                  <a:schemeClr val="tx2"/>
                </a:solidFill>
                <a:ea typeface="ＭＳ Ｐゴシック" pitchFamily="34" charset="-128"/>
              </a:rPr>
              <a:t>, 2001)</a:t>
            </a:r>
          </a:p>
        </p:txBody>
      </p:sp>
      <p:sp>
        <p:nvSpPr>
          <p:cNvPr id="20" name="Line 9"/>
          <p:cNvSpPr>
            <a:spLocks noChangeShapeType="1"/>
          </p:cNvSpPr>
          <p:nvPr/>
        </p:nvSpPr>
        <p:spPr bwMode="auto">
          <a:xfrm flipH="1" flipV="1">
            <a:off x="9542579" y="4849812"/>
            <a:ext cx="704850" cy="7254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pic>
        <p:nvPicPr>
          <p:cNvPr id="21" name="Picture 14" descr="edd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0538" y="4876573"/>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2015837" y="1733609"/>
            <a:ext cx="4888922" cy="3093154"/>
          </a:xfrm>
          <a:prstGeom prst="rect">
            <a:avLst/>
          </a:prstGeom>
        </p:spPr>
        <p:txBody>
          <a:bodyPr wrap="square">
            <a:spAutoFit/>
          </a:bodyPr>
          <a:lstStyle/>
          <a:p>
            <a:pPr marL="342900" indent="-342900">
              <a:spcAft>
                <a:spcPts val="600"/>
              </a:spcAft>
              <a:buFont typeface="Wingdings" panose="05000000000000000000" pitchFamily="2" charset="2"/>
              <a:buChar char="q"/>
            </a:pPr>
            <a:endParaRPr lang="en-US" b="1" dirty="0">
              <a:solidFill>
                <a:schemeClr val="tx1">
                  <a:lumMod val="65000"/>
                  <a:lumOff val="35000"/>
                </a:schemeClr>
              </a:solidFill>
            </a:endParaRPr>
          </a:p>
          <a:p>
            <a:pPr marL="342900" indent="-342900">
              <a:spcAft>
                <a:spcPts val="600"/>
              </a:spcAft>
              <a:buFont typeface="Wingdings" panose="05000000000000000000" pitchFamily="2" charset="2"/>
              <a:buChar char="q"/>
            </a:pPr>
            <a:r>
              <a:rPr lang="en-US" dirty="0">
                <a:solidFill>
                  <a:schemeClr val="tx1">
                    <a:lumMod val="65000"/>
                    <a:lumOff val="35000"/>
                  </a:schemeClr>
                </a:solidFill>
              </a:rPr>
              <a:t>High variability of spatial and temporal small scales of ocean processes.</a:t>
            </a:r>
          </a:p>
          <a:p>
            <a:pPr marL="342900" indent="-342900">
              <a:spcAft>
                <a:spcPts val="600"/>
              </a:spcAft>
              <a:buFont typeface="Wingdings" panose="05000000000000000000" pitchFamily="2" charset="2"/>
              <a:buChar char="q"/>
            </a:pPr>
            <a:r>
              <a:rPr lang="en-US" dirty="0">
                <a:solidFill>
                  <a:schemeClr val="tx1">
                    <a:lumMod val="65000"/>
                    <a:lumOff val="35000"/>
                  </a:schemeClr>
                </a:solidFill>
              </a:rPr>
              <a:t>Measurements in the ocean are limited, it is difficult to measure correctly (high time and space resolution &amp; synoptic) the main ocean processes at mesoscale and shorter scales.</a:t>
            </a:r>
          </a:p>
          <a:p>
            <a:pPr marL="342900" indent="-342900">
              <a:spcAft>
                <a:spcPts val="600"/>
              </a:spcAft>
              <a:buFont typeface="Wingdings" panose="05000000000000000000" pitchFamily="2" charset="2"/>
              <a:buChar char="q"/>
            </a:pPr>
            <a:r>
              <a:rPr lang="en-US" dirty="0">
                <a:solidFill>
                  <a:schemeClr val="tx1">
                    <a:lumMod val="65000"/>
                    <a:lumOff val="35000"/>
                  </a:schemeClr>
                </a:solidFill>
              </a:rPr>
              <a:t>“Realistic” ocean models have been developed in the last decades to try to understand and forecast ocean motion. Need to validate them.</a:t>
            </a:r>
          </a:p>
        </p:txBody>
      </p:sp>
    </p:spTree>
    <p:extLst>
      <p:ext uri="{BB962C8B-B14F-4D97-AF65-F5344CB8AC3E}">
        <p14:creationId xmlns:p14="http://schemas.microsoft.com/office/powerpoint/2010/main" val="935236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s-ES" altLang="it-IT" sz="1800" b="0" i="0" u="none" strike="noStrike" cap="none" normalizeH="0" baseline="0">
              <a:ln>
                <a:noFill/>
              </a:ln>
              <a:solidFill>
                <a:schemeClr val="tx1"/>
              </a:solidFill>
              <a:effectLst/>
              <a:latin typeface="Arial" panose="020B0604020202020204" pitchFamily="34" charset="0"/>
            </a:endParaRPr>
          </a:p>
        </p:txBody>
      </p:sp>
      <p:sp>
        <p:nvSpPr>
          <p:cNvPr id="2" name="Rettangolo 1"/>
          <p:cNvSpPr/>
          <p:nvPr/>
        </p:nvSpPr>
        <p:spPr>
          <a:xfrm>
            <a:off x="1808699" y="228600"/>
            <a:ext cx="10590961" cy="764825"/>
          </a:xfrm>
          <a:prstGeom prst="rect">
            <a:avLst/>
          </a:prstGeom>
        </p:spPr>
        <p:txBody>
          <a:bodyPr wrap="square">
            <a:spAutoFit/>
          </a:bodyPr>
          <a:lstStyle/>
          <a:p>
            <a:pPr indent="228600">
              <a:lnSpc>
                <a:spcPct val="115000"/>
              </a:lnSpc>
            </a:pPr>
            <a:r>
              <a:rPr lang="en-US" sz="2000" b="1" i="1" dirty="0">
                <a:solidFill>
                  <a:srgbClr val="00B050"/>
                </a:solidFill>
                <a:latin typeface="Calibri" panose="020F0502020204030204" pitchFamily="34" charset="0"/>
                <a:ea typeface="Arial" panose="020B0604020202020204" pitchFamily="34" charset="0"/>
                <a:cs typeface="Arial" panose="020B0604020202020204" pitchFamily="34" charset="0"/>
              </a:rPr>
              <a:t>Paving the way to European HFR network in line with international efforts</a:t>
            </a:r>
            <a:endParaRPr lang="it-IT" sz="2000" b="1" dirty="0">
              <a:solidFill>
                <a:srgbClr val="00B050"/>
              </a:solidFill>
              <a:latin typeface="Times New Roman" panose="02020603050405020304" pitchFamily="18" charset="0"/>
              <a:ea typeface="Times New Roman" panose="02020603050405020304" pitchFamily="18" charset="0"/>
            </a:endParaRPr>
          </a:p>
          <a:p>
            <a:pPr indent="228600">
              <a:lnSpc>
                <a:spcPct val="115000"/>
              </a:lnSpc>
              <a:spcAft>
                <a:spcPts val="0"/>
              </a:spcAft>
            </a:pPr>
            <a:r>
              <a:rPr lang="en-US" b="1" dirty="0">
                <a:solidFill>
                  <a:schemeClr val="accent5">
                    <a:lumMod val="50000"/>
                  </a:schemeClr>
                </a:solidFill>
                <a:effectLst/>
                <a:latin typeface="Calibri" panose="020F0502020204030204" pitchFamily="34" charset="0"/>
                <a:ea typeface="Times New Roman" panose="02020603050405020304" pitchFamily="18" charset="0"/>
                <a:cs typeface="Arial" panose="020B0604020202020204" pitchFamily="34" charset="0"/>
              </a:rPr>
              <a:t>1. </a:t>
            </a:r>
            <a:r>
              <a:rPr lang="en-US" b="1" dirty="0">
                <a:solidFill>
                  <a:schemeClr val="accent5">
                    <a:lumMod val="50000"/>
                  </a:schemeClr>
                </a:solidFill>
                <a:latin typeface="Calibri" panose="020F0502020204030204" pitchFamily="34" charset="0"/>
                <a:ea typeface="Times New Roman" panose="02020603050405020304" pitchFamily="18" charset="0"/>
                <a:cs typeface="Arial" panose="020B0604020202020204" pitchFamily="34" charset="0"/>
              </a:rPr>
              <a:t>Relevance of HF Radars for CMEMS users</a:t>
            </a:r>
            <a:endParaRPr lang="it-IT" b="1" dirty="0">
              <a:solidFill>
                <a:schemeClr val="accent5">
                  <a:lumMod val="50000"/>
                </a:schemeClr>
              </a:solidFill>
              <a:effectLst/>
              <a:latin typeface="Times New Roman" panose="02020603050405020304" pitchFamily="18" charset="0"/>
              <a:ea typeface="Times New Roman" panose="02020603050405020304" pitchFamily="18" charset="0"/>
            </a:endParaRPr>
          </a:p>
        </p:txBody>
      </p:sp>
      <p:pic>
        <p:nvPicPr>
          <p:cNvPr id="20" name="19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9017" y="4786089"/>
            <a:ext cx="6417580" cy="1986064"/>
          </a:xfrm>
          <a:prstGeom prst="rect">
            <a:avLst/>
          </a:prstGeom>
        </p:spPr>
      </p:pic>
      <p:pic>
        <p:nvPicPr>
          <p:cNvPr id="21" name="20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3613" y="2744561"/>
            <a:ext cx="6448387" cy="1995599"/>
          </a:xfrm>
          <a:prstGeom prst="rect">
            <a:avLst/>
          </a:prstGeom>
        </p:spPr>
      </p:pic>
      <p:sp>
        <p:nvSpPr>
          <p:cNvPr id="3" name="2 Rectángulo"/>
          <p:cNvSpPr/>
          <p:nvPr/>
        </p:nvSpPr>
        <p:spPr>
          <a:xfrm>
            <a:off x="3438430" y="5977799"/>
            <a:ext cx="2746642" cy="523220"/>
          </a:xfrm>
          <a:prstGeom prst="rect">
            <a:avLst/>
          </a:prstGeom>
        </p:spPr>
        <p:txBody>
          <a:bodyPr wrap="square">
            <a:spAutoFit/>
          </a:bodyPr>
          <a:lstStyle/>
          <a:p>
            <a:pPr marL="0" lvl="1" indent="0">
              <a:buNone/>
            </a:pPr>
            <a:r>
              <a:rPr lang="en-US" sz="1400" dirty="0">
                <a:solidFill>
                  <a:schemeClr val="tx1">
                    <a:lumMod val="65000"/>
                    <a:lumOff val="35000"/>
                  </a:schemeClr>
                </a:solidFill>
                <a:cs typeface="ＭＳ Ｐゴシック" charset="0"/>
              </a:rPr>
              <a:t>Cross shelf transport by a winter anticyclone in the SE Bay of Biscay</a:t>
            </a:r>
          </a:p>
        </p:txBody>
      </p:sp>
      <p:sp>
        <p:nvSpPr>
          <p:cNvPr id="24" name="23 Rectángulo"/>
          <p:cNvSpPr/>
          <p:nvPr/>
        </p:nvSpPr>
        <p:spPr>
          <a:xfrm>
            <a:off x="1808699" y="2363616"/>
            <a:ext cx="4212960" cy="1200329"/>
          </a:xfrm>
          <a:prstGeom prst="rect">
            <a:avLst/>
          </a:prstGeom>
        </p:spPr>
        <p:txBody>
          <a:bodyPr wrap="square">
            <a:spAutoFit/>
          </a:bodyPr>
          <a:lstStyle/>
          <a:p>
            <a:pPr marL="342900" indent="-342900">
              <a:spcAft>
                <a:spcPts val="600"/>
              </a:spcAft>
              <a:buFont typeface="Wingdings" panose="05000000000000000000" pitchFamily="2" charset="2"/>
              <a:buChar char="q"/>
            </a:pPr>
            <a:r>
              <a:rPr lang="en-US" dirty="0">
                <a:solidFill>
                  <a:schemeClr val="tx1">
                    <a:lumMod val="65000"/>
                    <a:lumOff val="35000"/>
                  </a:schemeClr>
                </a:solidFill>
              </a:rPr>
              <a:t>The covered area allow a fundamental assessment in the buffer zone between Regional Marine Core services and downstream coastal tools.</a:t>
            </a:r>
          </a:p>
        </p:txBody>
      </p:sp>
      <p:pic>
        <p:nvPicPr>
          <p:cNvPr id="26" name="Picture 2" descr="C:\use\Proyectos\EuroGOOS\HFR TaskTeam\EEA-Copernicus newsletter\mapa.pn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5347" t="8969"/>
          <a:stretch/>
        </p:blipFill>
        <p:spPr bwMode="auto">
          <a:xfrm>
            <a:off x="1127373" y="4846720"/>
            <a:ext cx="2174180" cy="1928128"/>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00B94CE7-1FEF-4926-8124-96B345AB2D61}"/>
              </a:ext>
            </a:extLst>
          </p:cNvPr>
          <p:cNvSpPr/>
          <p:nvPr/>
        </p:nvSpPr>
        <p:spPr>
          <a:xfrm>
            <a:off x="1808699" y="1024251"/>
            <a:ext cx="9454033" cy="1200329"/>
          </a:xfrm>
          <a:prstGeom prst="rect">
            <a:avLst/>
          </a:prstGeom>
        </p:spPr>
        <p:txBody>
          <a:bodyPr wrap="square">
            <a:spAutoFit/>
          </a:bodyPr>
          <a:lstStyle/>
          <a:p>
            <a:pPr marL="342900" indent="-342900">
              <a:spcAft>
                <a:spcPts val="600"/>
              </a:spcAft>
              <a:buFont typeface="Wingdings" panose="05000000000000000000" pitchFamily="2" charset="2"/>
              <a:buChar char="q"/>
            </a:pPr>
            <a:r>
              <a:rPr lang="en-US" dirty="0">
                <a:solidFill>
                  <a:schemeClr val="tx1">
                    <a:lumMod val="65000"/>
                    <a:lumOff val="35000"/>
                  </a:schemeClr>
                </a:solidFill>
              </a:rPr>
              <a:t>From Regional User and Training Workshops </a:t>
            </a:r>
            <a:r>
              <a:rPr lang="en-US" dirty="0">
                <a:solidFill>
                  <a:schemeClr val="tx1">
                    <a:lumMod val="65000"/>
                    <a:lumOff val="35000"/>
                  </a:schemeClr>
                </a:solidFill>
                <a:sym typeface="Wingdings" panose="05000000000000000000" pitchFamily="2" charset="2"/>
              </a:rPr>
              <a:t></a:t>
            </a:r>
            <a:r>
              <a:rPr lang="en-US" dirty="0">
                <a:solidFill>
                  <a:schemeClr val="tx1">
                    <a:lumMod val="65000"/>
                    <a:lumOff val="35000"/>
                  </a:schemeClr>
                </a:solidFill>
              </a:rPr>
              <a:t> Need to improve the link between core services and </a:t>
            </a:r>
            <a:r>
              <a:rPr lang="en-US" b="1" dirty="0">
                <a:solidFill>
                  <a:schemeClr val="tx1">
                    <a:lumMod val="65000"/>
                    <a:lumOff val="35000"/>
                  </a:schemeClr>
                </a:solidFill>
              </a:rPr>
              <a:t>downstream services</a:t>
            </a:r>
            <a:r>
              <a:rPr lang="en-US" dirty="0">
                <a:solidFill>
                  <a:schemeClr val="tx1">
                    <a:lumMod val="65000"/>
                    <a:lumOff val="35000"/>
                  </a:schemeClr>
                </a:solidFill>
              </a:rPr>
              <a:t>, especially dedicated to the monitoring, surveillance and management of the coastal zone. One of the priority action suggested is the implementation of the </a:t>
            </a:r>
            <a:r>
              <a:rPr lang="en-US" b="1" dirty="0">
                <a:solidFill>
                  <a:schemeClr val="tx1">
                    <a:lumMod val="65000"/>
                    <a:lumOff val="35000"/>
                  </a:schemeClr>
                </a:solidFill>
              </a:rPr>
              <a:t>observing and forecasting systems near the coasts</a:t>
            </a:r>
            <a:r>
              <a:rPr lang="en-US" dirty="0">
                <a:solidFill>
                  <a:schemeClr val="tx1">
                    <a:lumMod val="65000"/>
                    <a:lumOff val="35000"/>
                  </a:schemeClr>
                </a:solidFill>
              </a:rPr>
              <a:t>.</a:t>
            </a:r>
          </a:p>
        </p:txBody>
      </p:sp>
      <p:sp>
        <p:nvSpPr>
          <p:cNvPr id="11" name="2 Rectángulo">
            <a:extLst>
              <a:ext uri="{FF2B5EF4-FFF2-40B4-BE49-F238E27FC236}">
                <a16:creationId xmlns:a16="http://schemas.microsoft.com/office/drawing/2014/main" id="{5E0D4B41-4D87-48EC-8B87-DD69C4C22198}"/>
              </a:ext>
            </a:extLst>
          </p:cNvPr>
          <p:cNvSpPr/>
          <p:nvPr/>
        </p:nvSpPr>
        <p:spPr>
          <a:xfrm>
            <a:off x="3345366" y="3954775"/>
            <a:ext cx="2932770" cy="523220"/>
          </a:xfrm>
          <a:prstGeom prst="rect">
            <a:avLst/>
          </a:prstGeom>
        </p:spPr>
        <p:txBody>
          <a:bodyPr wrap="square">
            <a:spAutoFit/>
          </a:bodyPr>
          <a:lstStyle/>
          <a:p>
            <a:pPr marL="0" lvl="1" indent="0" algn="ctr">
              <a:buNone/>
            </a:pPr>
            <a:r>
              <a:rPr lang="en-US" sz="1400" dirty="0">
                <a:solidFill>
                  <a:schemeClr val="tx1">
                    <a:lumMod val="65000"/>
                    <a:lumOff val="35000"/>
                  </a:schemeClr>
                </a:solidFill>
                <a:cs typeface="ＭＳ Ｐゴシック" charset="0"/>
              </a:rPr>
              <a:t>Typical surface current transport during winter in the SE Bay of Biscay</a:t>
            </a:r>
          </a:p>
        </p:txBody>
      </p:sp>
    </p:spTree>
    <p:extLst>
      <p:ext uri="{BB962C8B-B14F-4D97-AF65-F5344CB8AC3E}">
        <p14:creationId xmlns:p14="http://schemas.microsoft.com/office/powerpoint/2010/main" val="1123708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s-ES" altLang="it-IT" sz="1800" b="0" i="0" u="none" strike="noStrike" cap="none" normalizeH="0" baseline="0">
              <a:ln>
                <a:noFill/>
              </a:ln>
              <a:solidFill>
                <a:schemeClr val="tx1"/>
              </a:solidFill>
              <a:effectLst/>
              <a:latin typeface="Arial" panose="020B0604020202020204" pitchFamily="34" charset="0"/>
            </a:endParaRPr>
          </a:p>
        </p:txBody>
      </p:sp>
      <p:sp>
        <p:nvSpPr>
          <p:cNvPr id="2" name="Rettangolo 1"/>
          <p:cNvSpPr/>
          <p:nvPr/>
        </p:nvSpPr>
        <p:spPr>
          <a:xfrm>
            <a:off x="1808699" y="228600"/>
            <a:ext cx="10590961" cy="764825"/>
          </a:xfrm>
          <a:prstGeom prst="rect">
            <a:avLst/>
          </a:prstGeom>
        </p:spPr>
        <p:txBody>
          <a:bodyPr wrap="square">
            <a:spAutoFit/>
          </a:bodyPr>
          <a:lstStyle/>
          <a:p>
            <a:pPr indent="228600">
              <a:lnSpc>
                <a:spcPct val="115000"/>
              </a:lnSpc>
            </a:pPr>
            <a:r>
              <a:rPr lang="en-US" sz="2000" b="1" i="1" dirty="0">
                <a:solidFill>
                  <a:srgbClr val="00B050"/>
                </a:solidFill>
                <a:latin typeface="Calibri" panose="020F0502020204030204" pitchFamily="34" charset="0"/>
                <a:ea typeface="Arial" panose="020B0604020202020204" pitchFamily="34" charset="0"/>
                <a:cs typeface="Arial" panose="020B0604020202020204" pitchFamily="34" charset="0"/>
              </a:rPr>
              <a:t>Paving the way to European HFR network in line with international efforts</a:t>
            </a:r>
            <a:endParaRPr lang="it-IT" sz="2000" b="1" dirty="0">
              <a:solidFill>
                <a:srgbClr val="00B050"/>
              </a:solidFill>
              <a:latin typeface="Times New Roman" panose="02020603050405020304" pitchFamily="18" charset="0"/>
              <a:ea typeface="Times New Roman" panose="02020603050405020304" pitchFamily="18" charset="0"/>
            </a:endParaRPr>
          </a:p>
          <a:p>
            <a:pPr indent="228600">
              <a:lnSpc>
                <a:spcPct val="115000"/>
              </a:lnSpc>
              <a:spcAft>
                <a:spcPts val="0"/>
              </a:spcAft>
            </a:pPr>
            <a:r>
              <a:rPr lang="en-US" b="1" dirty="0">
                <a:solidFill>
                  <a:schemeClr val="accent5">
                    <a:lumMod val="50000"/>
                  </a:schemeClr>
                </a:solidFill>
                <a:effectLst/>
                <a:latin typeface="Calibri" panose="020F0502020204030204" pitchFamily="34" charset="0"/>
                <a:ea typeface="Times New Roman" panose="02020603050405020304" pitchFamily="18" charset="0"/>
                <a:cs typeface="Arial" panose="020B0604020202020204" pitchFamily="34" charset="0"/>
              </a:rPr>
              <a:t>1. </a:t>
            </a:r>
            <a:r>
              <a:rPr lang="en-US" b="1" dirty="0">
                <a:solidFill>
                  <a:schemeClr val="accent5">
                    <a:lumMod val="50000"/>
                  </a:schemeClr>
                </a:solidFill>
                <a:latin typeface="Calibri" panose="020F0502020204030204" pitchFamily="34" charset="0"/>
                <a:ea typeface="Times New Roman" panose="02020603050405020304" pitchFamily="18" charset="0"/>
                <a:cs typeface="Arial" panose="020B0604020202020204" pitchFamily="34" charset="0"/>
              </a:rPr>
              <a:t>Relevance of HF Radars for CMEMS users</a:t>
            </a:r>
            <a:endParaRPr lang="it-IT" b="1"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26" name="25 Rectángulo"/>
          <p:cNvSpPr/>
          <p:nvPr/>
        </p:nvSpPr>
        <p:spPr>
          <a:xfrm>
            <a:off x="2766180" y="6364475"/>
            <a:ext cx="4502891" cy="27699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a:spcAft>
                <a:spcPts val="600"/>
              </a:spcAft>
            </a:pPr>
            <a:r>
              <a:rPr lang="es-ES" sz="1200" dirty="0" err="1"/>
              <a:t>Source</a:t>
            </a:r>
            <a:r>
              <a:rPr lang="es-ES" sz="1200" dirty="0"/>
              <a:t>: </a:t>
            </a:r>
            <a:r>
              <a:rPr lang="es-ES" sz="1200" dirty="0" err="1"/>
              <a:t>Maritime</a:t>
            </a:r>
            <a:r>
              <a:rPr lang="es-ES" sz="1200" dirty="0"/>
              <a:t> </a:t>
            </a:r>
            <a:r>
              <a:rPr lang="es-ES" sz="1200" dirty="0" err="1"/>
              <a:t>traffic</a:t>
            </a:r>
            <a:r>
              <a:rPr lang="es-ES" sz="1200" dirty="0"/>
              <a:t> </a:t>
            </a:r>
            <a:r>
              <a:rPr lang="es-ES" sz="1200" dirty="0" err="1"/>
              <a:t>density</a:t>
            </a:r>
            <a:r>
              <a:rPr lang="es-ES" sz="1200" dirty="0"/>
              <a:t> in </a:t>
            </a:r>
            <a:r>
              <a:rPr lang="es-ES" sz="1200" dirty="0" err="1"/>
              <a:t>Europe</a:t>
            </a:r>
            <a:r>
              <a:rPr lang="es-ES" sz="1200" dirty="0"/>
              <a:t>, 2014, </a:t>
            </a:r>
            <a:r>
              <a:rPr lang="es-ES" sz="1200" dirty="0">
                <a:hlinkClick r:id="rId2" tooltip="marinetraffic.com"/>
              </a:rPr>
              <a:t>marinetraffic.com</a:t>
            </a:r>
            <a:endParaRPr lang="en-US" sz="1200" b="1" dirty="0">
              <a:solidFill>
                <a:schemeClr val="tx1">
                  <a:lumMod val="65000"/>
                  <a:lumOff val="35000"/>
                </a:schemeClr>
              </a:solidFill>
            </a:endParaRPr>
          </a:p>
        </p:txBody>
      </p:sp>
      <p:pic>
        <p:nvPicPr>
          <p:cNvPr id="9" name="Picture 2" descr="Resultado de imagen de maritime traffic map europe">
            <a:hlinkClick r:id="rId3"/>
          </p:cNvPr>
          <p:cNvPicPr>
            <a:picLocks noChangeAspect="1" noChangeArrowheads="1"/>
          </p:cNvPicPr>
          <p:nvPr/>
        </p:nvPicPr>
        <p:blipFill rotWithShape="1">
          <a:blip r:embed="rId4">
            <a:extLst>
              <a:ext uri="{28A0092B-C50C-407E-A947-70E740481C1C}">
                <a14:useLocalDpi xmlns:a14="http://schemas.microsoft.com/office/drawing/2010/main"/>
              </a:ext>
            </a:extLst>
          </a:blip>
          <a:srcRect l="19549" r="18025"/>
          <a:stretch/>
        </p:blipFill>
        <p:spPr bwMode="auto">
          <a:xfrm>
            <a:off x="2632366" y="1756208"/>
            <a:ext cx="4571999" cy="45847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Proyectos\EuroGOOS\HFR TaskTeam\Inventory\RADAR\RADAR.tif">
            <a:extLst>
              <a:ext uri="{FF2B5EF4-FFF2-40B4-BE49-F238E27FC236}">
                <a16:creationId xmlns:a16="http://schemas.microsoft.com/office/drawing/2014/main" id="{F58C2867-D2E6-4BE1-B528-DF6B6169995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764" t="32900" r="14344" b="7882"/>
          <a:stretch/>
        </p:blipFill>
        <p:spPr bwMode="auto">
          <a:xfrm>
            <a:off x="7516599" y="1756208"/>
            <a:ext cx="4267201" cy="4574814"/>
          </a:xfrm>
          <a:prstGeom prst="rect">
            <a:avLst/>
          </a:prstGeom>
          <a:noFill/>
          <a:extLst>
            <a:ext uri="{909E8E84-426E-40DD-AFC4-6F175D3DCCD1}">
              <a14:hiddenFill xmlns:a14="http://schemas.microsoft.com/office/drawing/2010/main">
                <a:solidFill>
                  <a:srgbClr val="FFFFFF"/>
                </a:solidFill>
              </a14:hiddenFill>
            </a:ext>
          </a:extLst>
        </p:spPr>
      </p:pic>
      <p:sp>
        <p:nvSpPr>
          <p:cNvPr id="11" name="25 Rectángulo">
            <a:extLst>
              <a:ext uri="{FF2B5EF4-FFF2-40B4-BE49-F238E27FC236}">
                <a16:creationId xmlns:a16="http://schemas.microsoft.com/office/drawing/2014/main" id="{D35F3417-EAF6-4C15-932A-70C2C9DC900D}"/>
              </a:ext>
            </a:extLst>
          </p:cNvPr>
          <p:cNvSpPr/>
          <p:nvPr/>
        </p:nvSpPr>
        <p:spPr>
          <a:xfrm>
            <a:off x="7683865" y="6364475"/>
            <a:ext cx="4099936" cy="27699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a:spcAft>
                <a:spcPts val="600"/>
              </a:spcAft>
            </a:pPr>
            <a:r>
              <a:rPr lang="es-ES" sz="1200" dirty="0" err="1"/>
              <a:t>Source</a:t>
            </a:r>
            <a:r>
              <a:rPr lang="es-ES" sz="1200" dirty="0"/>
              <a:t>: Mader et al. 2016; </a:t>
            </a:r>
            <a:r>
              <a:rPr lang="es-ES" sz="1200" dirty="0" err="1"/>
              <a:t>The</a:t>
            </a:r>
            <a:r>
              <a:rPr lang="es-ES" sz="1200" dirty="0"/>
              <a:t> </a:t>
            </a:r>
            <a:r>
              <a:rPr lang="es-ES" sz="1200" dirty="0" err="1"/>
              <a:t>European</a:t>
            </a:r>
            <a:r>
              <a:rPr lang="es-ES" sz="1200" dirty="0"/>
              <a:t> HF Radar </a:t>
            </a:r>
            <a:r>
              <a:rPr lang="es-ES" sz="1200" dirty="0" err="1"/>
              <a:t>Inventory</a:t>
            </a:r>
            <a:endParaRPr lang="en-US" sz="1200" b="1" dirty="0">
              <a:solidFill>
                <a:schemeClr val="tx1">
                  <a:lumMod val="65000"/>
                  <a:lumOff val="35000"/>
                </a:schemeClr>
              </a:solidFill>
            </a:endParaRPr>
          </a:p>
        </p:txBody>
      </p:sp>
      <p:sp>
        <p:nvSpPr>
          <p:cNvPr id="3" name="CuadroTexto 2">
            <a:extLst>
              <a:ext uri="{FF2B5EF4-FFF2-40B4-BE49-F238E27FC236}">
                <a16:creationId xmlns:a16="http://schemas.microsoft.com/office/drawing/2014/main" id="{240F8BB6-9AD2-440C-850E-132E1F7FB585}"/>
              </a:ext>
            </a:extLst>
          </p:cNvPr>
          <p:cNvSpPr txBox="1"/>
          <p:nvPr/>
        </p:nvSpPr>
        <p:spPr>
          <a:xfrm>
            <a:off x="3858322" y="1126273"/>
            <a:ext cx="6623824" cy="369332"/>
          </a:xfrm>
          <a:prstGeom prst="rect">
            <a:avLst/>
          </a:prstGeom>
          <a:noFill/>
        </p:spPr>
        <p:txBody>
          <a:bodyPr wrap="square" rtlCol="0">
            <a:spAutoFit/>
          </a:bodyPr>
          <a:lstStyle/>
          <a:p>
            <a:pPr algn="ctr"/>
            <a:r>
              <a:rPr lang="es-ES" dirty="0"/>
              <a:t>Drivers in </a:t>
            </a:r>
            <a:r>
              <a:rPr lang="es-ES" dirty="0" err="1"/>
              <a:t>the</a:t>
            </a:r>
            <a:r>
              <a:rPr lang="es-ES" dirty="0"/>
              <a:t> </a:t>
            </a:r>
            <a:r>
              <a:rPr lang="es-ES" dirty="0" err="1"/>
              <a:t>coastal</a:t>
            </a:r>
            <a:r>
              <a:rPr lang="es-ES" dirty="0"/>
              <a:t> </a:t>
            </a:r>
            <a:r>
              <a:rPr lang="es-ES" dirty="0" err="1"/>
              <a:t>area</a:t>
            </a:r>
            <a:r>
              <a:rPr lang="es-ES" dirty="0"/>
              <a:t> </a:t>
            </a:r>
          </a:p>
        </p:txBody>
      </p:sp>
    </p:spTree>
    <p:extLst>
      <p:ext uri="{BB962C8B-B14F-4D97-AF65-F5344CB8AC3E}">
        <p14:creationId xmlns:p14="http://schemas.microsoft.com/office/powerpoint/2010/main" val="225441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s-ES" altLang="it-IT" sz="1800" b="0" i="0" u="none" strike="noStrike" cap="none" normalizeH="0" baseline="0">
              <a:ln>
                <a:noFill/>
              </a:ln>
              <a:solidFill>
                <a:schemeClr val="tx1"/>
              </a:solidFill>
              <a:effectLst/>
              <a:latin typeface="Arial" panose="020B0604020202020204" pitchFamily="34" charset="0"/>
            </a:endParaRPr>
          </a:p>
        </p:txBody>
      </p:sp>
      <p:sp>
        <p:nvSpPr>
          <p:cNvPr id="23" name="Rettangolo 1"/>
          <p:cNvSpPr/>
          <p:nvPr/>
        </p:nvSpPr>
        <p:spPr>
          <a:xfrm>
            <a:off x="1808699" y="228600"/>
            <a:ext cx="10590961" cy="764825"/>
          </a:xfrm>
          <a:prstGeom prst="rect">
            <a:avLst/>
          </a:prstGeom>
        </p:spPr>
        <p:txBody>
          <a:bodyPr wrap="square">
            <a:spAutoFit/>
          </a:bodyPr>
          <a:lstStyle/>
          <a:p>
            <a:pPr indent="228600">
              <a:lnSpc>
                <a:spcPct val="115000"/>
              </a:lnSpc>
            </a:pPr>
            <a:r>
              <a:rPr lang="en-US" sz="2000" b="1" i="1" dirty="0">
                <a:solidFill>
                  <a:srgbClr val="00B050"/>
                </a:solidFill>
                <a:latin typeface="Calibri" panose="020F0502020204030204" pitchFamily="34" charset="0"/>
                <a:ea typeface="Arial" panose="020B0604020202020204" pitchFamily="34" charset="0"/>
                <a:cs typeface="Arial" panose="020B0604020202020204" pitchFamily="34" charset="0"/>
              </a:rPr>
              <a:t>Paving the way to European HFR network in line with international efforts</a:t>
            </a:r>
            <a:endParaRPr lang="it-IT" sz="2000" b="1" dirty="0">
              <a:solidFill>
                <a:srgbClr val="00B050"/>
              </a:solidFill>
              <a:latin typeface="Times New Roman" panose="02020603050405020304" pitchFamily="18" charset="0"/>
              <a:ea typeface="Times New Roman" panose="02020603050405020304" pitchFamily="18" charset="0"/>
            </a:endParaRPr>
          </a:p>
          <a:p>
            <a:pPr indent="228600">
              <a:lnSpc>
                <a:spcPct val="115000"/>
              </a:lnSpc>
              <a:spcAft>
                <a:spcPts val="0"/>
              </a:spcAft>
            </a:pPr>
            <a:r>
              <a:rPr lang="en-US" b="1" dirty="0">
                <a:solidFill>
                  <a:schemeClr val="accent5">
                    <a:lumMod val="50000"/>
                  </a:schemeClr>
                </a:solidFill>
                <a:latin typeface="Calibri" panose="020F0502020204030204" pitchFamily="34" charset="0"/>
                <a:ea typeface="Times New Roman" panose="02020603050405020304" pitchFamily="18" charset="0"/>
                <a:cs typeface="Arial" panose="020B0604020202020204" pitchFamily="34" charset="0"/>
              </a:rPr>
              <a:t>2. Context in European HFR community</a:t>
            </a:r>
            <a:endParaRPr lang="it-IT" b="1"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5" name="1 Marcador de contenido">
            <a:extLst>
              <a:ext uri="{FF2B5EF4-FFF2-40B4-BE49-F238E27FC236}">
                <a16:creationId xmlns:a16="http://schemas.microsoft.com/office/drawing/2014/main" id="{0814D14C-5BBC-48A0-8D87-FB12AA957824}"/>
              </a:ext>
            </a:extLst>
          </p:cNvPr>
          <p:cNvSpPr txBox="1">
            <a:spLocks/>
          </p:cNvSpPr>
          <p:nvPr/>
        </p:nvSpPr>
        <p:spPr>
          <a:xfrm>
            <a:off x="1967749" y="1474292"/>
            <a:ext cx="8856663" cy="5111750"/>
          </a:xfrm>
          <a:prstGeom prst="rect">
            <a:avLst/>
          </a:prstGeom>
        </p:spPr>
        <p:txBody>
          <a:bodyPr/>
          <a:lstStyle>
            <a:lvl1pPr marL="373063" indent="-373063" algn="l" defTabSz="496888" rtl="0" eaLnBrk="0" fontAlgn="base" hangingPunct="0">
              <a:spcBef>
                <a:spcPct val="20000"/>
              </a:spcBef>
              <a:spcAft>
                <a:spcPct val="0"/>
              </a:spcAft>
              <a:buFont typeface="Arial" pitchFamily="34" charset="0"/>
              <a:buChar char="•"/>
              <a:defRPr sz="3500" kern="1200">
                <a:solidFill>
                  <a:schemeClr val="tx1"/>
                </a:solidFill>
                <a:latin typeface="+mn-lt"/>
                <a:ea typeface="MS PGothic" pitchFamily="34" charset="-128"/>
                <a:cs typeface="ＭＳ Ｐゴシック" charset="0"/>
              </a:defRPr>
            </a:lvl1pPr>
            <a:lvl2pPr marL="808038" indent="-309563" algn="l" defTabSz="496888" rtl="0" eaLnBrk="0" fontAlgn="base" hangingPunct="0">
              <a:spcBef>
                <a:spcPct val="20000"/>
              </a:spcBef>
              <a:spcAft>
                <a:spcPct val="0"/>
              </a:spcAft>
              <a:buFont typeface="Arial" pitchFamily="34" charset="0"/>
              <a:buChar char="–"/>
              <a:defRPr sz="3000" kern="1200">
                <a:solidFill>
                  <a:schemeClr val="tx1"/>
                </a:solidFill>
                <a:latin typeface="+mn-lt"/>
                <a:ea typeface="MS PGothic" pitchFamily="34" charset="-128"/>
                <a:cs typeface="+mn-cs"/>
              </a:defRPr>
            </a:lvl2pPr>
            <a:lvl3pPr marL="1243013" indent="-247650" algn="l" defTabSz="496888" rtl="0" eaLnBrk="0" fontAlgn="base" hangingPunct="0">
              <a:spcBef>
                <a:spcPct val="20000"/>
              </a:spcBef>
              <a:spcAft>
                <a:spcPct val="0"/>
              </a:spcAft>
              <a:buFont typeface="Arial" pitchFamily="34" charset="0"/>
              <a:buChar char="•"/>
              <a:defRPr sz="2600" kern="1200">
                <a:solidFill>
                  <a:schemeClr val="tx1"/>
                </a:solidFill>
                <a:latin typeface="+mn-lt"/>
                <a:ea typeface="MS PGothic" pitchFamily="34" charset="-128"/>
                <a:cs typeface="+mn-cs"/>
              </a:defRPr>
            </a:lvl3pPr>
            <a:lvl4pPr marL="1741488" indent="-247650" algn="l" defTabSz="496888" rtl="0" eaLnBrk="0" fontAlgn="base" hangingPunct="0">
              <a:spcBef>
                <a:spcPct val="20000"/>
              </a:spcBef>
              <a:spcAft>
                <a:spcPct val="0"/>
              </a:spcAft>
              <a:buFont typeface="Arial" pitchFamily="34" charset="0"/>
              <a:buChar char="–"/>
              <a:defRPr sz="2200" kern="1200">
                <a:solidFill>
                  <a:schemeClr val="tx1"/>
                </a:solidFill>
                <a:latin typeface="+mn-lt"/>
                <a:ea typeface="MS PGothic" pitchFamily="34" charset="-128"/>
                <a:cs typeface="+mn-cs"/>
              </a:defRPr>
            </a:lvl4pPr>
            <a:lvl5pPr marL="2238375" indent="-247650" algn="l" defTabSz="496888" rtl="0" eaLnBrk="0" fontAlgn="base" hangingPunct="0">
              <a:spcBef>
                <a:spcPct val="20000"/>
              </a:spcBef>
              <a:spcAft>
                <a:spcPct val="0"/>
              </a:spcAft>
              <a:buFont typeface="Arial" pitchFamily="34" charset="0"/>
              <a:buChar char="»"/>
              <a:defRPr sz="2200" kern="1200">
                <a:solidFill>
                  <a:schemeClr val="tx1"/>
                </a:solidFill>
                <a:latin typeface="+mn-lt"/>
                <a:ea typeface="MS PGothic" pitchFamily="34" charset="-128"/>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indent="0">
              <a:buFontTx/>
              <a:buNone/>
            </a:pPr>
            <a:r>
              <a:rPr lang="es-ES_tradnl" altLang="es-ES"/>
              <a:t> </a:t>
            </a:r>
          </a:p>
          <a:p>
            <a:pPr marL="0" indent="0">
              <a:buFontTx/>
              <a:buNone/>
            </a:pPr>
            <a:endParaRPr lang="es-ES_tradnl" altLang="es-ES"/>
          </a:p>
        </p:txBody>
      </p:sp>
      <p:pic>
        <p:nvPicPr>
          <p:cNvPr id="6" name="Bildobjekt 2" descr="\\winfs\a001134\Documents\EuroGOOS Office\EuroGOOS-Logo-Standard.png">
            <a:extLst>
              <a:ext uri="{FF2B5EF4-FFF2-40B4-BE49-F238E27FC236}">
                <a16:creationId xmlns:a16="http://schemas.microsoft.com/office/drawing/2014/main" id="{4D089306-1AFE-4D69-94C6-BDEDE6FD0E4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986259" y="3149370"/>
            <a:ext cx="1736725" cy="620713"/>
          </a:xfrm>
          <a:prstGeom prst="rect">
            <a:avLst/>
          </a:prstGeom>
          <a:solidFill>
            <a:schemeClr val="bg1"/>
          </a:solidFill>
          <a:ln w="9525">
            <a:solidFill>
              <a:schemeClr val="accent1"/>
            </a:solidFill>
            <a:miter lim="800000"/>
            <a:headEnd/>
            <a:tailEnd/>
          </a:ln>
        </p:spPr>
      </p:pic>
      <p:sp>
        <p:nvSpPr>
          <p:cNvPr id="9" name="10 Rectángulo">
            <a:extLst>
              <a:ext uri="{FF2B5EF4-FFF2-40B4-BE49-F238E27FC236}">
                <a16:creationId xmlns:a16="http://schemas.microsoft.com/office/drawing/2014/main" id="{7550224F-8175-494A-976F-A35F17A1CAD3}"/>
              </a:ext>
            </a:extLst>
          </p:cNvPr>
          <p:cNvSpPr/>
          <p:nvPr/>
        </p:nvSpPr>
        <p:spPr>
          <a:xfrm>
            <a:off x="6071474" y="5841228"/>
            <a:ext cx="5771132" cy="369332"/>
          </a:xfrm>
          <a:prstGeom prst="rect">
            <a:avLst/>
          </a:prstGeom>
          <a:solidFill>
            <a:schemeClr val="bg1"/>
          </a:solidFill>
        </p:spPr>
        <p:txBody>
          <a:bodyPr wrap="none">
            <a:spAutoFit/>
          </a:bodyPr>
          <a:lstStyle/>
          <a:p>
            <a:pPr marL="0" lvl="8">
              <a:defRPr/>
            </a:pPr>
            <a:r>
              <a:rPr lang="en-US" sz="1800" b="1" dirty="0">
                <a:solidFill>
                  <a:srgbClr val="43548B"/>
                </a:solidFill>
                <a:latin typeface="+mn-lt"/>
                <a:cs typeface="+mn-cs"/>
              </a:rPr>
              <a:t>1. </a:t>
            </a:r>
            <a:r>
              <a:rPr lang="en-US" sz="1800" b="1" dirty="0">
                <a:solidFill>
                  <a:srgbClr val="43548B"/>
                </a:solidFill>
                <a:latin typeface="+mn-lt"/>
              </a:rPr>
              <a:t>Towards providing a framework for European HFR users </a:t>
            </a:r>
          </a:p>
        </p:txBody>
      </p:sp>
      <p:sp>
        <p:nvSpPr>
          <p:cNvPr id="10" name="11 Rectángulo">
            <a:extLst>
              <a:ext uri="{FF2B5EF4-FFF2-40B4-BE49-F238E27FC236}">
                <a16:creationId xmlns:a16="http://schemas.microsoft.com/office/drawing/2014/main" id="{AD96352A-AF82-4AB9-A6CA-AA140E7D2B59}"/>
              </a:ext>
            </a:extLst>
          </p:cNvPr>
          <p:cNvSpPr/>
          <p:nvPr/>
        </p:nvSpPr>
        <p:spPr>
          <a:xfrm>
            <a:off x="6993745" y="5003678"/>
            <a:ext cx="4852594" cy="646331"/>
          </a:xfrm>
          <a:prstGeom prst="rect">
            <a:avLst/>
          </a:prstGeom>
          <a:solidFill>
            <a:schemeClr val="bg1"/>
          </a:solidFill>
        </p:spPr>
        <p:txBody>
          <a:bodyPr wrap="square">
            <a:spAutoFit/>
          </a:bodyPr>
          <a:lstStyle/>
          <a:p>
            <a:pPr marL="0" lvl="8">
              <a:defRPr/>
            </a:pPr>
            <a:r>
              <a:rPr lang="en-US" sz="1800" b="1" dirty="0">
                <a:solidFill>
                  <a:srgbClr val="43548B"/>
                </a:solidFill>
                <a:latin typeface="+mn-lt"/>
                <a:cs typeface="+mn-cs"/>
              </a:rPr>
              <a:t>2. Towards common European recommendations </a:t>
            </a:r>
            <a:r>
              <a:rPr lang="en-US" altLang="es-ES" sz="1800" b="1" dirty="0">
                <a:solidFill>
                  <a:srgbClr val="43548B"/>
                </a:solidFill>
                <a:latin typeface="+mn-lt"/>
                <a:cs typeface="+mn-cs"/>
              </a:rPr>
              <a:t>(from operators to end-users)</a:t>
            </a:r>
            <a:endParaRPr lang="es-ES_tradnl" sz="1800" b="1" dirty="0">
              <a:solidFill>
                <a:srgbClr val="43548B"/>
              </a:solidFill>
              <a:latin typeface="+mn-lt"/>
              <a:cs typeface="+mn-cs"/>
            </a:endParaRPr>
          </a:p>
        </p:txBody>
      </p:sp>
      <p:sp>
        <p:nvSpPr>
          <p:cNvPr id="11" name="12 Rectángulo">
            <a:extLst>
              <a:ext uri="{FF2B5EF4-FFF2-40B4-BE49-F238E27FC236}">
                <a16:creationId xmlns:a16="http://schemas.microsoft.com/office/drawing/2014/main" id="{886E7D80-DA63-4E59-86AC-907624823A92}"/>
              </a:ext>
            </a:extLst>
          </p:cNvPr>
          <p:cNvSpPr/>
          <p:nvPr/>
        </p:nvSpPr>
        <p:spPr>
          <a:xfrm>
            <a:off x="7772598" y="4474007"/>
            <a:ext cx="4047839" cy="369332"/>
          </a:xfrm>
          <a:prstGeom prst="rect">
            <a:avLst/>
          </a:prstGeom>
          <a:solidFill>
            <a:schemeClr val="bg1"/>
          </a:solidFill>
        </p:spPr>
        <p:txBody>
          <a:bodyPr wrap="none">
            <a:spAutoFit/>
          </a:bodyPr>
          <a:lstStyle/>
          <a:p>
            <a:pPr marL="0" lvl="8">
              <a:defRPr/>
            </a:pPr>
            <a:r>
              <a:rPr lang="en-US" sz="1800" b="1" dirty="0">
                <a:solidFill>
                  <a:srgbClr val="43548B"/>
                </a:solidFill>
                <a:latin typeface="+mn-lt"/>
                <a:cs typeface="+mn-cs"/>
              </a:rPr>
              <a:t>3. </a:t>
            </a:r>
            <a:r>
              <a:rPr lang="en-US" sz="1800" b="1" dirty="0">
                <a:solidFill>
                  <a:srgbClr val="43548B"/>
                </a:solidFill>
                <a:latin typeface="+mn-lt"/>
              </a:rPr>
              <a:t>Towards setting up the HFR Task Team</a:t>
            </a:r>
            <a:endParaRPr lang="en-US" sz="1800" b="1" dirty="0">
              <a:solidFill>
                <a:srgbClr val="43548B"/>
              </a:solidFill>
              <a:latin typeface="+mn-lt"/>
              <a:cs typeface="+mn-cs"/>
            </a:endParaRPr>
          </a:p>
        </p:txBody>
      </p:sp>
      <p:sp>
        <p:nvSpPr>
          <p:cNvPr id="12" name="14 Rectángulo">
            <a:extLst>
              <a:ext uri="{FF2B5EF4-FFF2-40B4-BE49-F238E27FC236}">
                <a16:creationId xmlns:a16="http://schemas.microsoft.com/office/drawing/2014/main" id="{CCBCD0FC-0E5C-4990-B9F4-A1B7475B767A}"/>
              </a:ext>
            </a:extLst>
          </p:cNvPr>
          <p:cNvSpPr/>
          <p:nvPr/>
        </p:nvSpPr>
        <p:spPr>
          <a:xfrm>
            <a:off x="1878539" y="2503420"/>
            <a:ext cx="9651823" cy="400110"/>
          </a:xfrm>
          <a:prstGeom prst="rect">
            <a:avLst/>
          </a:prstGeom>
        </p:spPr>
        <p:txBody>
          <a:bodyPr wrap="square">
            <a:spAutoFit/>
          </a:bodyPr>
          <a:lstStyle/>
          <a:p>
            <a:pPr hangingPunct="0">
              <a:buFontTx/>
              <a:buNone/>
              <a:defRPr/>
            </a:pPr>
            <a:r>
              <a:rPr lang="en-GB" sz="2000" b="1" i="1" dirty="0">
                <a:solidFill>
                  <a:srgbClr val="43548B"/>
                </a:solidFill>
                <a:latin typeface="+mn-lt"/>
                <a:cs typeface="+mn-cs"/>
              </a:rPr>
              <a:t>Need of European coordination and networking for coastal HF radar community</a:t>
            </a:r>
            <a:endParaRPr lang="es-ES" sz="2000" b="1" i="1" dirty="0">
              <a:solidFill>
                <a:srgbClr val="43548B"/>
              </a:solidFill>
              <a:latin typeface="+mn-lt"/>
              <a:cs typeface="+mn-cs"/>
            </a:endParaRPr>
          </a:p>
        </p:txBody>
      </p:sp>
      <p:sp>
        <p:nvSpPr>
          <p:cNvPr id="13" name="15 CuadroTexto">
            <a:extLst>
              <a:ext uri="{FF2B5EF4-FFF2-40B4-BE49-F238E27FC236}">
                <a16:creationId xmlns:a16="http://schemas.microsoft.com/office/drawing/2014/main" id="{C74BC109-0627-48C2-88ED-16E930FF5970}"/>
              </a:ext>
            </a:extLst>
          </p:cNvPr>
          <p:cNvSpPr txBox="1"/>
          <p:nvPr/>
        </p:nvSpPr>
        <p:spPr>
          <a:xfrm>
            <a:off x="1878540" y="2959285"/>
            <a:ext cx="5389337" cy="646331"/>
          </a:xfrm>
          <a:prstGeom prst="rect">
            <a:avLst/>
          </a:prstGeom>
          <a:noFill/>
        </p:spPr>
        <p:txBody>
          <a:bodyPr wrap="square">
            <a:spAutoFit/>
          </a:bodyPr>
          <a:lstStyle/>
          <a:p>
            <a:pPr>
              <a:buFontTx/>
              <a:buNone/>
              <a:defRPr/>
            </a:pPr>
            <a:r>
              <a:rPr lang="es-ES_tradnl" i="1" dirty="0">
                <a:solidFill>
                  <a:srgbClr val="43548B"/>
                </a:solidFill>
                <a:latin typeface="+mn-lt"/>
                <a:cs typeface="+mn-cs"/>
              </a:rPr>
              <a:t>Meeting Lisboa 27th </a:t>
            </a:r>
            <a:r>
              <a:rPr lang="es-ES_tradnl" i="1" dirty="0" err="1">
                <a:solidFill>
                  <a:srgbClr val="43548B"/>
                </a:solidFill>
                <a:latin typeface="+mn-lt"/>
                <a:cs typeface="+mn-cs"/>
              </a:rPr>
              <a:t>October</a:t>
            </a:r>
            <a:r>
              <a:rPr lang="es-ES_tradnl" i="1" dirty="0">
                <a:solidFill>
                  <a:srgbClr val="43548B"/>
                </a:solidFill>
                <a:latin typeface="+mn-lt"/>
                <a:cs typeface="+mn-cs"/>
              </a:rPr>
              <a:t> 2014</a:t>
            </a:r>
          </a:p>
          <a:p>
            <a:pPr>
              <a:buFontTx/>
              <a:buNone/>
              <a:defRPr/>
            </a:pPr>
            <a:r>
              <a:rPr lang="es-ES_tradnl" i="1" dirty="0" err="1">
                <a:solidFill>
                  <a:srgbClr val="43548B"/>
                </a:solidFill>
                <a:latin typeface="+mn-lt"/>
                <a:cs typeface="+mn-cs"/>
              </a:rPr>
              <a:t>Side</a:t>
            </a:r>
            <a:r>
              <a:rPr lang="es-ES_tradnl" i="1" dirty="0">
                <a:solidFill>
                  <a:srgbClr val="43548B"/>
                </a:solidFill>
                <a:latin typeface="+mn-lt"/>
                <a:cs typeface="+mn-cs"/>
              </a:rPr>
              <a:t> </a:t>
            </a:r>
            <a:r>
              <a:rPr lang="es-ES_tradnl" i="1" dirty="0" err="1">
                <a:solidFill>
                  <a:srgbClr val="43548B"/>
                </a:solidFill>
                <a:latin typeface="+mn-lt"/>
                <a:cs typeface="+mn-cs"/>
              </a:rPr>
              <a:t>event</a:t>
            </a:r>
            <a:r>
              <a:rPr lang="es-ES_tradnl" i="1" dirty="0">
                <a:solidFill>
                  <a:srgbClr val="43548B"/>
                </a:solidFill>
                <a:latin typeface="+mn-lt"/>
                <a:cs typeface="+mn-cs"/>
              </a:rPr>
              <a:t> EuroGOOS Conference     </a:t>
            </a:r>
            <a:r>
              <a:rPr lang="es-ES_tradnl" i="1" dirty="0">
                <a:solidFill>
                  <a:srgbClr val="43548B"/>
                </a:solidFill>
                <a:latin typeface="+mn-lt"/>
                <a:cs typeface="+mn-cs"/>
                <a:sym typeface="Wingdings" panose="05000000000000000000" pitchFamily="2" charset="2"/>
              </a:rPr>
              <a:t> 54 </a:t>
            </a:r>
            <a:r>
              <a:rPr lang="es-ES_tradnl" i="1" dirty="0" err="1">
                <a:solidFill>
                  <a:srgbClr val="43548B"/>
                </a:solidFill>
                <a:latin typeface="+mn-lt"/>
                <a:cs typeface="+mn-cs"/>
                <a:sym typeface="Wingdings" panose="05000000000000000000" pitchFamily="2" charset="2"/>
              </a:rPr>
              <a:t>participants</a:t>
            </a:r>
            <a:endParaRPr lang="es-ES_tradnl" i="1" dirty="0">
              <a:solidFill>
                <a:srgbClr val="43548B"/>
              </a:solidFill>
              <a:latin typeface="+mn-lt"/>
              <a:cs typeface="+mn-cs"/>
            </a:endParaRPr>
          </a:p>
        </p:txBody>
      </p:sp>
      <p:pic>
        <p:nvPicPr>
          <p:cNvPr id="14" name="Picture 3">
            <a:extLst>
              <a:ext uri="{FF2B5EF4-FFF2-40B4-BE49-F238E27FC236}">
                <a16:creationId xmlns:a16="http://schemas.microsoft.com/office/drawing/2014/main" id="{062D2C59-37A8-4CC7-9715-5245AAD8429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36556" b="12985"/>
          <a:stretch/>
        </p:blipFill>
        <p:spPr bwMode="auto">
          <a:xfrm>
            <a:off x="1982697" y="3770083"/>
            <a:ext cx="3941794" cy="3039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17 Forma">
            <a:extLst>
              <a:ext uri="{FF2B5EF4-FFF2-40B4-BE49-F238E27FC236}">
                <a16:creationId xmlns:a16="http://schemas.microsoft.com/office/drawing/2014/main" id="{4D2780A3-9932-4019-96C5-30EC97D9A8C9}"/>
              </a:ext>
            </a:extLst>
          </p:cNvPr>
          <p:cNvSpPr/>
          <p:nvPr/>
        </p:nvSpPr>
        <p:spPr>
          <a:xfrm rot="20816383">
            <a:off x="5959317" y="3584344"/>
            <a:ext cx="2875577" cy="1779326"/>
          </a:xfrm>
          <a:prstGeom prst="swooshArrow">
            <a:avLst>
              <a:gd name="adj1" fmla="val 25000"/>
              <a:gd name="adj2" fmla="val 25000"/>
            </a:avLst>
          </a:prstGeom>
          <a:solidFill>
            <a:schemeClr val="accent5">
              <a:lumMod val="50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 name="Rectángulo 1">
            <a:extLst>
              <a:ext uri="{FF2B5EF4-FFF2-40B4-BE49-F238E27FC236}">
                <a16:creationId xmlns:a16="http://schemas.microsoft.com/office/drawing/2014/main" id="{0B02581C-EA80-4F7D-AE1E-D2D9BCF0F5DE}"/>
              </a:ext>
            </a:extLst>
          </p:cNvPr>
          <p:cNvSpPr/>
          <p:nvPr/>
        </p:nvSpPr>
        <p:spPr>
          <a:xfrm>
            <a:off x="1867386" y="1075576"/>
            <a:ext cx="10302311" cy="1000274"/>
          </a:xfrm>
          <a:prstGeom prst="rect">
            <a:avLst/>
          </a:prstGeom>
        </p:spPr>
        <p:txBody>
          <a:bodyPr wrap="square">
            <a:spAutoFit/>
          </a:bodyPr>
          <a:lstStyle/>
          <a:p>
            <a:pPr marL="342900" lvl="0" indent="-342900">
              <a:spcAft>
                <a:spcPts val="600"/>
              </a:spcAft>
              <a:buFont typeface="Wingdings" panose="05000000000000000000" pitchFamily="2" charset="2"/>
              <a:buChar char="q"/>
            </a:pPr>
            <a:r>
              <a:rPr lang="en-US" b="1" dirty="0">
                <a:solidFill>
                  <a:srgbClr val="002060"/>
                </a:solidFill>
              </a:rPr>
              <a:t>Significant heterogeneity still exists in Europe </a:t>
            </a:r>
            <a:r>
              <a:rPr lang="en-US" dirty="0">
                <a:solidFill>
                  <a:srgbClr val="002060"/>
                </a:solidFill>
              </a:rPr>
              <a:t>(concerning technological configurations, data processing, quality standards and data availability) </a:t>
            </a:r>
          </a:p>
          <a:p>
            <a:pPr marL="342900" indent="-342900">
              <a:spcAft>
                <a:spcPts val="600"/>
              </a:spcAft>
              <a:buFont typeface="Wingdings" panose="05000000000000000000" pitchFamily="2" charset="2"/>
              <a:buChar char="q"/>
            </a:pPr>
            <a:r>
              <a:rPr lang="en-US" b="1" dirty="0">
                <a:solidFill>
                  <a:srgbClr val="002060"/>
                </a:solidFill>
              </a:rPr>
              <a:t>NETWORKING NEEDED TO ENSURE the accessibility to HF Radar data for a pan European use</a:t>
            </a:r>
            <a:endParaRPr lang="es-ES" b="1" dirty="0">
              <a:solidFill>
                <a:srgbClr val="002060"/>
              </a:solidFill>
            </a:endParaRPr>
          </a:p>
        </p:txBody>
      </p:sp>
    </p:spTree>
    <p:extLst>
      <p:ext uri="{BB962C8B-B14F-4D97-AF65-F5344CB8AC3E}">
        <p14:creationId xmlns:p14="http://schemas.microsoft.com/office/powerpoint/2010/main" val="1948625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0D079A83-F250-46C8-9221-81191CD59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2563" y="506353"/>
            <a:ext cx="5007926" cy="6162077"/>
          </a:xfrm>
          <a:prstGeom prst="rect">
            <a:avLst/>
          </a:prstGeom>
        </p:spPr>
      </p:pic>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s-ES" altLang="it-IT" sz="1800" b="0" i="0" u="none" strike="noStrike" cap="none" normalizeH="0" baseline="0">
              <a:ln>
                <a:noFill/>
              </a:ln>
              <a:solidFill>
                <a:schemeClr val="tx1"/>
              </a:solidFill>
              <a:effectLst/>
              <a:latin typeface="Arial" panose="020B0604020202020204" pitchFamily="34" charset="0"/>
            </a:endParaRPr>
          </a:p>
        </p:txBody>
      </p:sp>
      <p:sp>
        <p:nvSpPr>
          <p:cNvPr id="23" name="Rettangolo 1"/>
          <p:cNvSpPr/>
          <p:nvPr/>
        </p:nvSpPr>
        <p:spPr>
          <a:xfrm>
            <a:off x="1808699" y="228600"/>
            <a:ext cx="10590961" cy="764825"/>
          </a:xfrm>
          <a:prstGeom prst="rect">
            <a:avLst/>
          </a:prstGeom>
        </p:spPr>
        <p:txBody>
          <a:bodyPr wrap="square">
            <a:spAutoFit/>
          </a:bodyPr>
          <a:lstStyle/>
          <a:p>
            <a:pPr indent="228600">
              <a:lnSpc>
                <a:spcPct val="115000"/>
              </a:lnSpc>
            </a:pPr>
            <a:r>
              <a:rPr lang="en-US" sz="2000" b="1" i="1" dirty="0">
                <a:solidFill>
                  <a:srgbClr val="00B050"/>
                </a:solidFill>
                <a:latin typeface="Calibri" panose="020F0502020204030204" pitchFamily="34" charset="0"/>
                <a:ea typeface="Arial" panose="020B0604020202020204" pitchFamily="34" charset="0"/>
                <a:cs typeface="Arial" panose="020B0604020202020204" pitchFamily="34" charset="0"/>
              </a:rPr>
              <a:t>Paving the way to European HFR network in line with international efforts</a:t>
            </a:r>
            <a:endParaRPr lang="it-IT" sz="2000" b="1" dirty="0">
              <a:solidFill>
                <a:srgbClr val="00B050"/>
              </a:solidFill>
              <a:latin typeface="Times New Roman" panose="02020603050405020304" pitchFamily="18" charset="0"/>
              <a:ea typeface="Times New Roman" panose="02020603050405020304" pitchFamily="18" charset="0"/>
            </a:endParaRPr>
          </a:p>
          <a:p>
            <a:pPr indent="228600">
              <a:lnSpc>
                <a:spcPct val="115000"/>
              </a:lnSpc>
              <a:spcAft>
                <a:spcPts val="0"/>
              </a:spcAft>
            </a:pPr>
            <a:r>
              <a:rPr lang="en-US" b="1" dirty="0">
                <a:solidFill>
                  <a:schemeClr val="accent5">
                    <a:lumMod val="50000"/>
                  </a:schemeClr>
                </a:solidFill>
                <a:latin typeface="Calibri" panose="020F0502020204030204" pitchFamily="34" charset="0"/>
                <a:ea typeface="Times New Roman" panose="02020603050405020304" pitchFamily="18" charset="0"/>
                <a:cs typeface="Arial" panose="020B0604020202020204" pitchFamily="34" charset="0"/>
              </a:rPr>
              <a:t>2. Context in European HFR community</a:t>
            </a:r>
            <a:endParaRPr lang="it-IT" b="1" dirty="0">
              <a:solidFill>
                <a:schemeClr val="accent5">
                  <a:lumMod val="50000"/>
                </a:schemeClr>
              </a:solidFill>
              <a:effectLst/>
              <a:latin typeface="Times New Roman" panose="02020603050405020304" pitchFamily="18" charset="0"/>
              <a:ea typeface="Times New Roman" panose="02020603050405020304" pitchFamily="18" charset="0"/>
            </a:endParaRPr>
          </a:p>
        </p:txBody>
      </p:sp>
      <p:pic>
        <p:nvPicPr>
          <p:cNvPr id="6" name="Bildobjekt 2" descr="\\winfs\a001134\Documents\EuroGOOS Office\EuroGOOS-Logo-Standard.png">
            <a:extLst>
              <a:ext uri="{FF2B5EF4-FFF2-40B4-BE49-F238E27FC236}">
                <a16:creationId xmlns:a16="http://schemas.microsoft.com/office/drawing/2014/main" id="{1ADC8104-6E7C-4A58-AB64-BA51CBEF5F1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12147" y="1072632"/>
            <a:ext cx="3222040" cy="1151571"/>
          </a:xfrm>
          <a:prstGeom prst="rect">
            <a:avLst/>
          </a:prstGeom>
          <a:solidFill>
            <a:schemeClr val="bg1"/>
          </a:solidFill>
          <a:ln w="9525">
            <a:noFill/>
            <a:miter lim="800000"/>
            <a:headEnd/>
            <a:tailEnd/>
          </a:ln>
        </p:spPr>
      </p:pic>
      <p:sp>
        <p:nvSpPr>
          <p:cNvPr id="9" name="Rektangel 2">
            <a:extLst>
              <a:ext uri="{FF2B5EF4-FFF2-40B4-BE49-F238E27FC236}">
                <a16:creationId xmlns:a16="http://schemas.microsoft.com/office/drawing/2014/main" id="{869A036C-8998-47BD-9C4C-0FB35102EB42}"/>
              </a:ext>
            </a:extLst>
          </p:cNvPr>
          <p:cNvSpPr>
            <a:spLocks noChangeArrowheads="1"/>
          </p:cNvSpPr>
          <p:nvPr/>
        </p:nvSpPr>
        <p:spPr bwMode="auto">
          <a:xfrm>
            <a:off x="1937955" y="2303411"/>
            <a:ext cx="5166224"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a:spcAft>
                <a:spcPts val="1200"/>
              </a:spcAft>
              <a:buFont typeface="Wingdings" pitchFamily="2" charset="2"/>
              <a:buChar char="ü"/>
            </a:pPr>
            <a:r>
              <a:rPr lang="en-US" altLang="es-ES" dirty="0">
                <a:solidFill>
                  <a:srgbClr val="002060"/>
                </a:solidFill>
                <a:latin typeface="+mn-lt"/>
                <a:ea typeface="Century" pitchFamily="18" charset="0"/>
                <a:cs typeface="Century" pitchFamily="18" charset="0"/>
              </a:rPr>
              <a:t>Strategies and actions are decided by an General Assembly and the Executive Directors</a:t>
            </a:r>
          </a:p>
          <a:p>
            <a:pPr>
              <a:spcAft>
                <a:spcPts val="1200"/>
              </a:spcAft>
              <a:buFont typeface="Wingdings" pitchFamily="2" charset="2"/>
              <a:buChar char="ü"/>
            </a:pPr>
            <a:r>
              <a:rPr lang="en-US" altLang="es-ES" dirty="0">
                <a:solidFill>
                  <a:srgbClr val="002060"/>
                </a:solidFill>
                <a:latin typeface="+mn-lt"/>
                <a:ea typeface="Century" pitchFamily="18" charset="0"/>
                <a:cs typeface="Century" pitchFamily="18" charset="0"/>
              </a:rPr>
              <a:t>Actions are carried out by the EuroGOOS Office, the Board, the Chair and the members/partners.</a:t>
            </a:r>
          </a:p>
          <a:p>
            <a:pPr>
              <a:spcAft>
                <a:spcPts val="1200"/>
              </a:spcAft>
              <a:buFont typeface="Wingdings" pitchFamily="2" charset="2"/>
              <a:buChar char="ü"/>
            </a:pPr>
            <a:r>
              <a:rPr lang="en-US" altLang="es-ES" dirty="0">
                <a:solidFill>
                  <a:srgbClr val="002060"/>
                </a:solidFill>
                <a:latin typeface="+mn-lt"/>
                <a:ea typeface="Century" pitchFamily="18" charset="0"/>
                <a:cs typeface="Century" pitchFamily="18" charset="0"/>
              </a:rPr>
              <a:t>Development of O.O. systems is carried out by the Regional Systems</a:t>
            </a:r>
          </a:p>
          <a:p>
            <a:pPr>
              <a:spcAft>
                <a:spcPts val="1200"/>
              </a:spcAft>
              <a:buFont typeface="Wingdings" pitchFamily="2" charset="2"/>
              <a:buChar char="ü"/>
            </a:pPr>
            <a:r>
              <a:rPr lang="en-US" altLang="es-ES" dirty="0">
                <a:solidFill>
                  <a:srgbClr val="002060"/>
                </a:solidFill>
                <a:latin typeface="+mn-lt"/>
                <a:ea typeface="Century" pitchFamily="18" charset="0"/>
                <a:cs typeface="Century" pitchFamily="18" charset="0"/>
              </a:rPr>
              <a:t>Working groups produce strategies, priorities and standards for O.O.</a:t>
            </a:r>
          </a:p>
          <a:p>
            <a:pPr>
              <a:spcAft>
                <a:spcPts val="1200"/>
              </a:spcAft>
              <a:buFont typeface="Wingdings" pitchFamily="2" charset="2"/>
              <a:buChar char="ü"/>
            </a:pPr>
            <a:r>
              <a:rPr lang="en-US" altLang="es-ES" dirty="0">
                <a:solidFill>
                  <a:srgbClr val="002060"/>
                </a:solidFill>
                <a:latin typeface="+mn-lt"/>
                <a:ea typeface="Century" pitchFamily="18" charset="0"/>
                <a:cs typeface="Century" pitchFamily="18" charset="0"/>
              </a:rPr>
              <a:t>Ocean Observing Task Teams organizes and develops the individual observation communities  and foster cooperation </a:t>
            </a:r>
          </a:p>
        </p:txBody>
      </p:sp>
    </p:spTree>
    <p:extLst>
      <p:ext uri="{BB962C8B-B14F-4D97-AF65-F5344CB8AC3E}">
        <p14:creationId xmlns:p14="http://schemas.microsoft.com/office/powerpoint/2010/main" val="128969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s-ES" altLang="it-IT" sz="1800" b="0" i="0" u="none" strike="noStrike" cap="none" normalizeH="0" baseline="0">
              <a:ln>
                <a:noFill/>
              </a:ln>
              <a:solidFill>
                <a:schemeClr val="tx1"/>
              </a:solidFill>
              <a:effectLst/>
              <a:latin typeface="Arial" panose="020B0604020202020204" pitchFamily="34" charset="0"/>
            </a:endParaRPr>
          </a:p>
        </p:txBody>
      </p:sp>
      <p:sp>
        <p:nvSpPr>
          <p:cNvPr id="23" name="Rettangolo 1"/>
          <p:cNvSpPr/>
          <p:nvPr/>
        </p:nvSpPr>
        <p:spPr>
          <a:xfrm>
            <a:off x="1808699" y="228600"/>
            <a:ext cx="10590961" cy="1083374"/>
          </a:xfrm>
          <a:prstGeom prst="rect">
            <a:avLst/>
          </a:prstGeom>
        </p:spPr>
        <p:txBody>
          <a:bodyPr wrap="square">
            <a:spAutoFit/>
          </a:bodyPr>
          <a:lstStyle/>
          <a:p>
            <a:pPr indent="228600">
              <a:lnSpc>
                <a:spcPct val="115000"/>
              </a:lnSpc>
            </a:pPr>
            <a:r>
              <a:rPr lang="en-US" sz="2000" b="1" i="1" dirty="0">
                <a:solidFill>
                  <a:srgbClr val="00B050"/>
                </a:solidFill>
                <a:latin typeface="Calibri" panose="020F0502020204030204" pitchFamily="34" charset="0"/>
                <a:ea typeface="Arial" panose="020B0604020202020204" pitchFamily="34" charset="0"/>
                <a:cs typeface="Arial" panose="020B0604020202020204" pitchFamily="34" charset="0"/>
              </a:rPr>
              <a:t>Paving the way to European HFR network in line with international efforts</a:t>
            </a:r>
            <a:endParaRPr lang="it-IT" sz="2000" b="1" dirty="0">
              <a:solidFill>
                <a:srgbClr val="00B050"/>
              </a:solidFill>
              <a:latin typeface="Times New Roman" panose="02020603050405020304" pitchFamily="18" charset="0"/>
              <a:ea typeface="Times New Roman" panose="02020603050405020304" pitchFamily="18" charset="0"/>
            </a:endParaRPr>
          </a:p>
          <a:p>
            <a:pPr indent="228600">
              <a:lnSpc>
                <a:spcPct val="115000"/>
              </a:lnSpc>
              <a:spcAft>
                <a:spcPts val="0"/>
              </a:spcAft>
            </a:pPr>
            <a:r>
              <a:rPr lang="en-US" b="1" dirty="0">
                <a:solidFill>
                  <a:schemeClr val="accent5">
                    <a:lumMod val="50000"/>
                  </a:schemeClr>
                </a:solidFill>
                <a:latin typeface="Calibri" panose="020F0502020204030204" pitchFamily="34" charset="0"/>
                <a:ea typeface="Times New Roman" panose="02020603050405020304" pitchFamily="18" charset="0"/>
                <a:cs typeface="Arial" panose="020B0604020202020204" pitchFamily="34" charset="0"/>
              </a:rPr>
              <a:t>3. EuroGOOS HF Radar Task Team</a:t>
            </a:r>
          </a:p>
          <a:p>
            <a:pPr indent="228600">
              <a:lnSpc>
                <a:spcPct val="115000"/>
              </a:lnSpc>
              <a:spcAft>
                <a:spcPts val="0"/>
              </a:spcAft>
            </a:pPr>
            <a:endParaRPr lang="it-IT" b="1"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5" name="3 Rectángulo">
            <a:extLst>
              <a:ext uri="{FF2B5EF4-FFF2-40B4-BE49-F238E27FC236}">
                <a16:creationId xmlns:a16="http://schemas.microsoft.com/office/drawing/2014/main" id="{466C0D60-229A-47A9-BC23-A61D781D7232}"/>
              </a:ext>
            </a:extLst>
          </p:cNvPr>
          <p:cNvSpPr>
            <a:spLocks noChangeArrowheads="1"/>
          </p:cNvSpPr>
          <p:nvPr/>
        </p:nvSpPr>
        <p:spPr bwMode="auto">
          <a:xfrm>
            <a:off x="3432537" y="1122607"/>
            <a:ext cx="66786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a:solidFill>
                  <a:schemeClr val="tx1"/>
                </a:solidFill>
                <a:latin typeface="Arial" pitchFamily="34" charset="0"/>
                <a:cs typeface="Arial" pitchFamily="34" charset="0"/>
              </a:defRPr>
            </a:lvl9pPr>
          </a:lstStyle>
          <a:p>
            <a:pPr algn="ctr" eaLnBrk="1" hangingPunct="1">
              <a:buFontTx/>
              <a:buNone/>
            </a:pPr>
            <a:r>
              <a:rPr lang="en-US" altLang="es-ES" b="1" dirty="0">
                <a:solidFill>
                  <a:schemeClr val="tx2"/>
                </a:solidFill>
              </a:rPr>
              <a:t>Benefits of a Task Team under EuroGOOS</a:t>
            </a:r>
            <a:endParaRPr lang="es-ES_tradnl" altLang="es-ES" dirty="0">
              <a:solidFill>
                <a:schemeClr val="tx2"/>
              </a:solidFill>
            </a:endParaRPr>
          </a:p>
        </p:txBody>
      </p:sp>
      <p:sp>
        <p:nvSpPr>
          <p:cNvPr id="6" name="9 Rectángulo">
            <a:extLst>
              <a:ext uri="{FF2B5EF4-FFF2-40B4-BE49-F238E27FC236}">
                <a16:creationId xmlns:a16="http://schemas.microsoft.com/office/drawing/2014/main" id="{CEF2A116-79F6-4D95-8EE6-CFF68D71222A}"/>
              </a:ext>
            </a:extLst>
          </p:cNvPr>
          <p:cNvSpPr/>
          <p:nvPr/>
        </p:nvSpPr>
        <p:spPr>
          <a:xfrm>
            <a:off x="2264819" y="1637635"/>
            <a:ext cx="9386208" cy="4708981"/>
          </a:xfrm>
          <a:prstGeom prst="rect">
            <a:avLst/>
          </a:prstGeom>
        </p:spPr>
        <p:txBody>
          <a:bodyPr wrap="square">
            <a:spAutoFit/>
          </a:bodyPr>
          <a:lstStyle/>
          <a:p>
            <a:pPr marL="342900" indent="-342900">
              <a:lnSpc>
                <a:spcPct val="150000"/>
              </a:lnSpc>
              <a:buFont typeface="Arial" panose="020B0604020202020204" pitchFamily="34" charset="0"/>
              <a:buChar char="•"/>
              <a:defRPr/>
            </a:pPr>
            <a:r>
              <a:rPr lang="en-US" dirty="0">
                <a:solidFill>
                  <a:schemeClr val="tx2"/>
                </a:solidFill>
                <a:latin typeface="Arial" charset="0"/>
                <a:cs typeface="Arial" charset="0"/>
              </a:rPr>
              <a:t>Become part of a bigger community</a:t>
            </a:r>
          </a:p>
          <a:p>
            <a:pPr marL="342900" indent="-342900">
              <a:lnSpc>
                <a:spcPct val="150000"/>
              </a:lnSpc>
              <a:buFont typeface="Arial" panose="020B0604020202020204" pitchFamily="34" charset="0"/>
              <a:buChar char="•"/>
              <a:defRPr/>
            </a:pPr>
            <a:r>
              <a:rPr lang="en-US" dirty="0">
                <a:solidFill>
                  <a:schemeClr val="tx2"/>
                </a:solidFill>
                <a:latin typeface="Arial" charset="0"/>
                <a:cs typeface="Arial" charset="0"/>
              </a:rPr>
              <a:t>Offers a permanent structure (not a project but will benefit from project funding)</a:t>
            </a:r>
          </a:p>
          <a:p>
            <a:pPr marL="342900" indent="-342900">
              <a:lnSpc>
                <a:spcPct val="150000"/>
              </a:lnSpc>
              <a:buFont typeface="Arial" panose="020B0604020202020204" pitchFamily="34" charset="0"/>
              <a:buChar char="•"/>
              <a:defRPr/>
            </a:pPr>
            <a:r>
              <a:rPr lang="en-US" dirty="0">
                <a:solidFill>
                  <a:schemeClr val="tx2"/>
                </a:solidFill>
                <a:latin typeface="Arial" charset="0"/>
                <a:cs typeface="Arial" charset="0"/>
              </a:rPr>
              <a:t>Helps to raise awareness of European HF Radar activities</a:t>
            </a:r>
          </a:p>
          <a:p>
            <a:pPr marL="342900" indent="-342900">
              <a:lnSpc>
                <a:spcPct val="150000"/>
              </a:lnSpc>
              <a:buFont typeface="Arial" panose="020B0604020202020204" pitchFamily="34" charset="0"/>
              <a:buChar char="•"/>
              <a:defRPr/>
            </a:pPr>
            <a:r>
              <a:rPr lang="es-ES_tradnl" dirty="0" err="1">
                <a:solidFill>
                  <a:schemeClr val="tx2"/>
                </a:solidFill>
                <a:latin typeface="Arial" charset="0"/>
                <a:cs typeface="Arial" charset="0"/>
              </a:rPr>
              <a:t>EuroGOOS</a:t>
            </a:r>
            <a:r>
              <a:rPr lang="es-ES_tradnl" dirty="0">
                <a:solidFill>
                  <a:schemeClr val="tx2"/>
                </a:solidFill>
                <a:latin typeface="Arial" charset="0"/>
                <a:cs typeface="Arial" charset="0"/>
              </a:rPr>
              <a:t> Office </a:t>
            </a:r>
            <a:r>
              <a:rPr lang="es-ES_tradnl" dirty="0" err="1">
                <a:solidFill>
                  <a:schemeClr val="tx2"/>
                </a:solidFill>
                <a:latin typeface="Arial" charset="0"/>
                <a:cs typeface="Arial" charset="0"/>
              </a:rPr>
              <a:t>assist</a:t>
            </a:r>
            <a:r>
              <a:rPr lang="es-ES_tradnl" dirty="0">
                <a:solidFill>
                  <a:schemeClr val="tx2"/>
                </a:solidFill>
                <a:latin typeface="Arial" charset="0"/>
                <a:cs typeface="Arial" charset="0"/>
              </a:rPr>
              <a:t> in </a:t>
            </a:r>
            <a:r>
              <a:rPr lang="es-ES_tradnl" dirty="0" err="1">
                <a:solidFill>
                  <a:schemeClr val="tx2"/>
                </a:solidFill>
                <a:latin typeface="Arial" charset="0"/>
                <a:cs typeface="Arial" charset="0"/>
              </a:rPr>
              <a:t>communication</a:t>
            </a:r>
            <a:r>
              <a:rPr lang="es-ES_tradnl" dirty="0">
                <a:solidFill>
                  <a:schemeClr val="tx2"/>
                </a:solidFill>
                <a:latin typeface="Arial" charset="0"/>
                <a:cs typeface="Arial" charset="0"/>
              </a:rPr>
              <a:t> / </a:t>
            </a:r>
            <a:r>
              <a:rPr lang="es-ES_tradnl" dirty="0" err="1">
                <a:solidFill>
                  <a:schemeClr val="tx2"/>
                </a:solidFill>
                <a:latin typeface="Arial" charset="0"/>
                <a:cs typeface="Arial" charset="0"/>
              </a:rPr>
              <a:t>coordination</a:t>
            </a:r>
            <a:r>
              <a:rPr lang="es-ES_tradnl" dirty="0">
                <a:solidFill>
                  <a:schemeClr val="tx2"/>
                </a:solidFill>
                <a:latin typeface="Arial" charset="0"/>
                <a:cs typeface="Arial" charset="0"/>
              </a:rPr>
              <a:t> etc.</a:t>
            </a:r>
          </a:p>
          <a:p>
            <a:pPr marL="342900" indent="-342900">
              <a:lnSpc>
                <a:spcPct val="150000"/>
              </a:lnSpc>
              <a:buFont typeface="Arial" panose="020B0604020202020204" pitchFamily="34" charset="0"/>
              <a:buChar char="•"/>
              <a:defRPr/>
            </a:pPr>
            <a:r>
              <a:rPr lang="en-US" dirty="0">
                <a:solidFill>
                  <a:schemeClr val="tx2"/>
                </a:solidFill>
                <a:latin typeface="Arial" charset="0"/>
                <a:cs typeface="Arial" charset="0"/>
              </a:rPr>
              <a:t>Enable links to similar initiatives and activities on the local, regional and global scales </a:t>
            </a:r>
            <a:r>
              <a:rPr lang="en-US" b="1" dirty="0">
                <a:solidFill>
                  <a:schemeClr val="tx2"/>
                </a:solidFill>
                <a:latin typeface="Arial" charset="0"/>
                <a:cs typeface="Arial" charset="0"/>
              </a:rPr>
              <a:t>i.e. integration across networks/Task Teams</a:t>
            </a:r>
            <a:endParaRPr lang="en-US" dirty="0">
              <a:solidFill>
                <a:schemeClr val="tx2"/>
              </a:solidFill>
              <a:latin typeface="Arial" charset="0"/>
              <a:cs typeface="Arial" charset="0"/>
            </a:endParaRPr>
          </a:p>
          <a:p>
            <a:pPr marL="342900" indent="-342900">
              <a:lnSpc>
                <a:spcPct val="150000"/>
              </a:lnSpc>
              <a:buFont typeface="Arial" panose="020B0604020202020204" pitchFamily="34" charset="0"/>
              <a:buChar char="•"/>
              <a:defRPr/>
            </a:pPr>
            <a:r>
              <a:rPr lang="en-US" dirty="0">
                <a:solidFill>
                  <a:schemeClr val="tx2"/>
                </a:solidFill>
                <a:latin typeface="Arial" charset="0"/>
                <a:cs typeface="Arial" charset="0"/>
              </a:rPr>
              <a:t>Attract funding –if well organized more likely to receive funding</a:t>
            </a:r>
          </a:p>
          <a:p>
            <a:pPr marL="342900" indent="-342900">
              <a:lnSpc>
                <a:spcPct val="150000"/>
              </a:lnSpc>
              <a:buFont typeface="Arial" panose="020B0604020202020204" pitchFamily="34" charset="0"/>
              <a:buChar char="•"/>
              <a:defRPr/>
            </a:pPr>
            <a:r>
              <a:rPr lang="en-US" dirty="0">
                <a:solidFill>
                  <a:schemeClr val="tx2"/>
                </a:solidFill>
                <a:latin typeface="Arial" charset="0"/>
                <a:cs typeface="Arial" charset="0"/>
              </a:rPr>
              <a:t>Website showing an organized community and giving access to data (via the ROOSs and hence to </a:t>
            </a:r>
            <a:r>
              <a:rPr lang="en-US" b="1" dirty="0">
                <a:solidFill>
                  <a:schemeClr val="tx2"/>
                </a:solidFill>
                <a:latin typeface="Arial" charset="0"/>
                <a:cs typeface="Arial" charset="0"/>
              </a:rPr>
              <a:t>EMODnet</a:t>
            </a:r>
            <a:r>
              <a:rPr lang="en-US" dirty="0">
                <a:solidFill>
                  <a:schemeClr val="tx2"/>
                </a:solidFill>
                <a:latin typeface="Arial" charset="0"/>
                <a:cs typeface="Arial" charset="0"/>
              </a:rPr>
              <a:t>)</a:t>
            </a:r>
          </a:p>
          <a:p>
            <a:pPr algn="ctr">
              <a:lnSpc>
                <a:spcPct val="150000"/>
              </a:lnSpc>
              <a:buFontTx/>
              <a:buNone/>
              <a:defRPr/>
            </a:pPr>
            <a:r>
              <a:rPr lang="en-US" b="1" dirty="0">
                <a:solidFill>
                  <a:schemeClr val="tx2"/>
                </a:solidFill>
                <a:latin typeface="Arial" charset="0"/>
                <a:cs typeface="Arial" charset="0"/>
              </a:rPr>
              <a:t>Common tasks -as a group- not individual institutes</a:t>
            </a:r>
            <a:endParaRPr lang="es-ES_tradnl" dirty="0">
              <a:solidFill>
                <a:schemeClr val="tx2"/>
              </a:solidFill>
              <a:latin typeface="Arial" charset="0"/>
              <a:cs typeface="Arial" charset="0"/>
            </a:endParaRPr>
          </a:p>
        </p:txBody>
      </p:sp>
    </p:spTree>
    <p:extLst>
      <p:ext uri="{BB962C8B-B14F-4D97-AF65-F5344CB8AC3E}">
        <p14:creationId xmlns:p14="http://schemas.microsoft.com/office/powerpoint/2010/main" val="977880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Rectangle 4"/>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it-IT" sz="12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 </a:t>
            </a:r>
            <a:endParaRPr kumimoji="0" lang="es-ES" altLang="it-IT" sz="1800" b="0" i="0" u="none" strike="noStrike" cap="none" normalizeH="0" baseline="0">
              <a:ln>
                <a:noFill/>
              </a:ln>
              <a:solidFill>
                <a:schemeClr val="tx1"/>
              </a:solidFill>
              <a:effectLst/>
              <a:latin typeface="Arial" panose="020B0604020202020204" pitchFamily="34" charset="0"/>
            </a:endParaRPr>
          </a:p>
        </p:txBody>
      </p:sp>
      <p:sp>
        <p:nvSpPr>
          <p:cNvPr id="23" name="Rettangolo 1"/>
          <p:cNvSpPr/>
          <p:nvPr/>
        </p:nvSpPr>
        <p:spPr>
          <a:xfrm>
            <a:off x="1808699" y="228600"/>
            <a:ext cx="10590961" cy="764825"/>
          </a:xfrm>
          <a:prstGeom prst="rect">
            <a:avLst/>
          </a:prstGeom>
        </p:spPr>
        <p:txBody>
          <a:bodyPr wrap="square">
            <a:spAutoFit/>
          </a:bodyPr>
          <a:lstStyle/>
          <a:p>
            <a:pPr indent="228600">
              <a:lnSpc>
                <a:spcPct val="115000"/>
              </a:lnSpc>
            </a:pPr>
            <a:r>
              <a:rPr lang="en-US" sz="2000" b="1" i="1" dirty="0">
                <a:solidFill>
                  <a:srgbClr val="00B050"/>
                </a:solidFill>
                <a:latin typeface="Calibri" panose="020F0502020204030204" pitchFamily="34" charset="0"/>
                <a:ea typeface="Arial" panose="020B0604020202020204" pitchFamily="34" charset="0"/>
                <a:cs typeface="Arial" panose="020B0604020202020204" pitchFamily="34" charset="0"/>
              </a:rPr>
              <a:t>Paving the way to European HFR network in line with international efforts</a:t>
            </a:r>
            <a:endParaRPr lang="it-IT" sz="2000" b="1" dirty="0">
              <a:solidFill>
                <a:srgbClr val="00B050"/>
              </a:solidFill>
              <a:latin typeface="Times New Roman" panose="02020603050405020304" pitchFamily="18" charset="0"/>
              <a:ea typeface="Times New Roman" panose="02020603050405020304" pitchFamily="18" charset="0"/>
            </a:endParaRPr>
          </a:p>
          <a:p>
            <a:pPr indent="228600">
              <a:lnSpc>
                <a:spcPct val="115000"/>
              </a:lnSpc>
              <a:spcAft>
                <a:spcPts val="0"/>
              </a:spcAft>
            </a:pPr>
            <a:r>
              <a:rPr lang="en-US" b="1" dirty="0">
                <a:solidFill>
                  <a:schemeClr val="accent5">
                    <a:lumMod val="50000"/>
                  </a:schemeClr>
                </a:solidFill>
                <a:latin typeface="Calibri" panose="020F0502020204030204" pitchFamily="34" charset="0"/>
                <a:ea typeface="Times New Roman" panose="02020603050405020304" pitchFamily="18" charset="0"/>
                <a:cs typeface="Arial" panose="020B0604020202020204" pitchFamily="34" charset="0"/>
              </a:rPr>
              <a:t>3. EuroGOOS HF Radar Task Team</a:t>
            </a:r>
          </a:p>
        </p:txBody>
      </p:sp>
      <p:pic>
        <p:nvPicPr>
          <p:cNvPr id="9" name="Picture 4">
            <a:extLst>
              <a:ext uri="{FF2B5EF4-FFF2-40B4-BE49-F238E27FC236}">
                <a16:creationId xmlns:a16="http://schemas.microsoft.com/office/drawing/2014/main" id="{79F4C6EB-CB9F-4A19-9BFA-58EC639B35C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33992" y="784613"/>
            <a:ext cx="3341907" cy="75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1" name="Title 5">
            <a:extLst>
              <a:ext uri="{FF2B5EF4-FFF2-40B4-BE49-F238E27FC236}">
                <a16:creationId xmlns:a16="http://schemas.microsoft.com/office/drawing/2014/main" id="{FF2F4BEA-E0C1-43A6-80A4-3A19934D4348}"/>
              </a:ext>
            </a:extLst>
          </p:cNvPr>
          <p:cNvSpPr txBox="1">
            <a:spLocks/>
          </p:cNvSpPr>
          <p:nvPr/>
        </p:nvSpPr>
        <p:spPr bwMode="auto">
          <a:xfrm>
            <a:off x="1807796" y="1994644"/>
            <a:ext cx="5014937" cy="23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noAutofit/>
          </a:bodyPr>
          <a:lstStyle>
            <a:lvl1pPr algn="l" defTabSz="496888" rtl="0" eaLnBrk="1" fontAlgn="base" hangingPunct="1">
              <a:spcBef>
                <a:spcPct val="0"/>
              </a:spcBef>
              <a:spcAft>
                <a:spcPct val="0"/>
              </a:spcAft>
              <a:defRPr lang="en-US" sz="3200" kern="1200" baseline="0" dirty="0">
                <a:solidFill>
                  <a:srgbClr val="D25A1F"/>
                </a:solidFill>
                <a:latin typeface="+mn-lt"/>
                <a:ea typeface="ＭＳ Ｐゴシック" charset="0"/>
                <a:cs typeface="ＭＳ Ｐゴシック" charset="0"/>
              </a:defRPr>
            </a:lvl1pPr>
            <a:lvl2pPr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2pPr>
            <a:lvl3pPr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3pPr>
            <a:lvl4pPr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4pPr>
            <a:lvl5pPr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5pPr>
            <a:lvl6pPr marL="457200"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6pPr>
            <a:lvl7pPr marL="914400"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7pPr>
            <a:lvl8pPr marL="1371600"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8pPr>
            <a:lvl9pPr marL="1828800" algn="ctr" defTabSz="496888" rtl="0" eaLnBrk="1" fontAlgn="base" hangingPunct="1">
              <a:spcBef>
                <a:spcPct val="0"/>
              </a:spcBef>
              <a:spcAft>
                <a:spcPct val="0"/>
              </a:spcAft>
              <a:defRPr sz="4800">
                <a:solidFill>
                  <a:schemeClr val="tx1"/>
                </a:solidFill>
                <a:latin typeface="Calibri" charset="0"/>
                <a:ea typeface="ＭＳ Ｐゴシック" charset="0"/>
                <a:cs typeface="ＭＳ Ｐゴシック" charset="0"/>
              </a:defRPr>
            </a:lvl9pPr>
          </a:lstStyle>
          <a:p>
            <a:r>
              <a:rPr lang="es-ES" sz="2800" b="1" dirty="0" err="1">
                <a:solidFill>
                  <a:schemeClr val="accent6">
                    <a:lumMod val="75000"/>
                  </a:schemeClr>
                </a:solidFill>
                <a:latin typeface="+mj-lt"/>
              </a:rPr>
              <a:t>EuroGOOS</a:t>
            </a:r>
            <a:r>
              <a:rPr lang="es-ES" sz="2800" b="1" dirty="0">
                <a:solidFill>
                  <a:schemeClr val="accent6">
                    <a:lumMod val="75000"/>
                  </a:schemeClr>
                </a:solidFill>
                <a:latin typeface="+mj-lt"/>
              </a:rPr>
              <a:t> </a:t>
            </a:r>
            <a:r>
              <a:rPr lang="es-ES" sz="2800" b="1" dirty="0" err="1">
                <a:solidFill>
                  <a:schemeClr val="accent6">
                    <a:lumMod val="75000"/>
                  </a:schemeClr>
                </a:solidFill>
                <a:latin typeface="+mj-lt"/>
              </a:rPr>
              <a:t>strategy</a:t>
            </a:r>
            <a:r>
              <a:rPr lang="es-ES" sz="2800" b="1" dirty="0">
                <a:solidFill>
                  <a:schemeClr val="accent6">
                    <a:lumMod val="75000"/>
                  </a:schemeClr>
                </a:solidFill>
                <a:latin typeface="+mj-lt"/>
              </a:rPr>
              <a:t> </a:t>
            </a:r>
            <a:r>
              <a:rPr lang="es-ES" sz="1600" b="1" dirty="0" err="1">
                <a:solidFill>
                  <a:schemeClr val="accent6">
                    <a:lumMod val="75000"/>
                  </a:schemeClr>
                </a:solidFill>
                <a:latin typeface="+mj-lt"/>
              </a:rPr>
              <a:t>Priorities</a:t>
            </a:r>
            <a:r>
              <a:rPr lang="es-ES" sz="1600" b="1" dirty="0">
                <a:solidFill>
                  <a:schemeClr val="accent6">
                    <a:lumMod val="75000"/>
                  </a:schemeClr>
                </a:solidFill>
                <a:latin typeface="+mj-lt"/>
              </a:rPr>
              <a:t> 2016-2018</a:t>
            </a:r>
          </a:p>
        </p:txBody>
      </p:sp>
      <p:sp>
        <p:nvSpPr>
          <p:cNvPr id="12" name="Rectángulo 11">
            <a:extLst>
              <a:ext uri="{FF2B5EF4-FFF2-40B4-BE49-F238E27FC236}">
                <a16:creationId xmlns:a16="http://schemas.microsoft.com/office/drawing/2014/main" id="{A9EC60EB-54D5-4147-9845-1C38753660C9}"/>
              </a:ext>
            </a:extLst>
          </p:cNvPr>
          <p:cNvSpPr/>
          <p:nvPr/>
        </p:nvSpPr>
        <p:spPr>
          <a:xfrm>
            <a:off x="1955800" y="1295358"/>
            <a:ext cx="4420549" cy="430887"/>
          </a:xfrm>
          <a:prstGeom prst="rect">
            <a:avLst/>
          </a:prstGeom>
        </p:spPr>
        <p:txBody>
          <a:bodyPr wrap="square">
            <a:spAutoFit/>
          </a:bodyPr>
          <a:lstStyle/>
          <a:p>
            <a:pPr algn="r"/>
            <a:r>
              <a:rPr lang="es-ES" sz="2200" b="1" dirty="0">
                <a:solidFill>
                  <a:schemeClr val="accent6">
                    <a:lumMod val="75000"/>
                  </a:schemeClr>
                </a:solidFill>
                <a:latin typeface="Calibri" panose="020F0502020204030204" pitchFamily="34" charset="0"/>
              </a:rPr>
              <a:t>i. </a:t>
            </a:r>
            <a:r>
              <a:rPr lang="es-ES" sz="2200" b="1" dirty="0" err="1">
                <a:solidFill>
                  <a:schemeClr val="accent6">
                    <a:lumMod val="75000"/>
                  </a:schemeClr>
                </a:solidFill>
                <a:latin typeface="Calibri" panose="020F0502020204030204" pitchFamily="34" charset="0"/>
              </a:rPr>
              <a:t>Sustained</a:t>
            </a:r>
            <a:r>
              <a:rPr lang="es-ES" sz="2200" b="1" dirty="0">
                <a:solidFill>
                  <a:schemeClr val="accent6">
                    <a:lumMod val="75000"/>
                  </a:schemeClr>
                </a:solidFill>
                <a:latin typeface="Calibri" panose="020F0502020204030204" pitchFamily="34" charset="0"/>
              </a:rPr>
              <a:t> </a:t>
            </a:r>
            <a:r>
              <a:rPr lang="es-ES" sz="2200" b="1" dirty="0" err="1">
                <a:solidFill>
                  <a:schemeClr val="accent6">
                    <a:lumMod val="75000"/>
                  </a:schemeClr>
                </a:solidFill>
                <a:latin typeface="Calibri" panose="020F0502020204030204" pitchFamily="34" charset="0"/>
              </a:rPr>
              <a:t>observing</a:t>
            </a:r>
            <a:r>
              <a:rPr lang="es-ES" sz="2200" b="1" dirty="0">
                <a:solidFill>
                  <a:schemeClr val="accent6">
                    <a:lumMod val="75000"/>
                  </a:schemeClr>
                </a:solidFill>
                <a:latin typeface="Calibri" panose="020F0502020204030204" pitchFamily="34" charset="0"/>
              </a:rPr>
              <a:t> </a:t>
            </a:r>
            <a:r>
              <a:rPr lang="es-ES" sz="2200" b="1" dirty="0" err="1">
                <a:solidFill>
                  <a:schemeClr val="accent6">
                    <a:lumMod val="75000"/>
                  </a:schemeClr>
                </a:solidFill>
                <a:latin typeface="Calibri" panose="020F0502020204030204" pitchFamily="34" charset="0"/>
              </a:rPr>
              <a:t>system</a:t>
            </a:r>
            <a:endParaRPr lang="es-ES" sz="2200" dirty="0">
              <a:solidFill>
                <a:schemeClr val="accent6">
                  <a:lumMod val="75000"/>
                </a:schemeClr>
              </a:solidFill>
              <a:latin typeface="Calibri" panose="020F0502020204030204" pitchFamily="34" charset="0"/>
            </a:endParaRPr>
          </a:p>
        </p:txBody>
      </p:sp>
      <p:sp>
        <p:nvSpPr>
          <p:cNvPr id="13" name="CuadroTexto 12">
            <a:extLst>
              <a:ext uri="{FF2B5EF4-FFF2-40B4-BE49-F238E27FC236}">
                <a16:creationId xmlns:a16="http://schemas.microsoft.com/office/drawing/2014/main" id="{88E697F2-8312-41CE-85DE-C7A15370C267}"/>
              </a:ext>
            </a:extLst>
          </p:cNvPr>
          <p:cNvSpPr txBox="1"/>
          <p:nvPr/>
        </p:nvSpPr>
        <p:spPr>
          <a:xfrm>
            <a:off x="1685028" y="2452334"/>
            <a:ext cx="4967422"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accent6">
                    <a:lumMod val="75000"/>
                  </a:schemeClr>
                </a:solidFill>
              </a:rPr>
              <a:t>Building an ocean observing system</a:t>
            </a:r>
            <a:endParaRPr lang="es-ES" sz="2000" dirty="0">
              <a:solidFill>
                <a:schemeClr val="accent6">
                  <a:lumMod val="75000"/>
                </a:schemeClr>
              </a:solidFill>
            </a:endParaRPr>
          </a:p>
          <a:p>
            <a:pPr marL="285750" indent="-285750">
              <a:buFont typeface="Arial" panose="020B0604020202020204" pitchFamily="34" charset="0"/>
              <a:buChar char="•"/>
            </a:pPr>
            <a:r>
              <a:rPr lang="en-US" sz="2000" dirty="0">
                <a:solidFill>
                  <a:schemeClr val="accent6">
                    <a:lumMod val="75000"/>
                  </a:schemeClr>
                </a:solidFill>
              </a:rPr>
              <a:t>A framework to enable funders, implementers and users to interact ensuring longer term sustainability</a:t>
            </a:r>
          </a:p>
          <a:p>
            <a:pPr marL="285750" indent="-285750">
              <a:buFont typeface="Arial" panose="020B0604020202020204" pitchFamily="34" charset="0"/>
              <a:buChar char="•"/>
            </a:pPr>
            <a:r>
              <a:rPr lang="en-US" sz="2000" dirty="0">
                <a:solidFill>
                  <a:schemeClr val="accent6">
                    <a:lumMod val="75000"/>
                  </a:schemeClr>
                </a:solidFill>
              </a:rPr>
              <a:t>fully integrated into GOOS and GEOSS strategies for global coverage</a:t>
            </a:r>
          </a:p>
          <a:p>
            <a:pPr marL="285750" indent="-285750">
              <a:buFont typeface="Arial" panose="020B0604020202020204" pitchFamily="34" charset="0"/>
              <a:buChar char="•"/>
            </a:pPr>
            <a:r>
              <a:rPr lang="en-US" sz="2000" dirty="0">
                <a:solidFill>
                  <a:schemeClr val="accent6">
                    <a:lumMod val="75000"/>
                  </a:schemeClr>
                </a:solidFill>
              </a:rPr>
              <a:t>Task Teams: set up a coordination mechanism to ensure a full alignment of the Task Team activities with the </a:t>
            </a:r>
            <a:r>
              <a:rPr lang="en-US" sz="2000" dirty="0" err="1">
                <a:solidFill>
                  <a:schemeClr val="accent6">
                    <a:lumMod val="75000"/>
                  </a:schemeClr>
                </a:solidFill>
              </a:rPr>
              <a:t>EuroGOOS</a:t>
            </a:r>
            <a:r>
              <a:rPr lang="en-US" sz="2000" dirty="0">
                <a:solidFill>
                  <a:schemeClr val="accent6">
                    <a:lumMod val="75000"/>
                  </a:schemeClr>
                </a:solidFill>
              </a:rPr>
              <a:t> strategies for EOOS and </a:t>
            </a:r>
            <a:r>
              <a:rPr lang="en-US" sz="2000" dirty="0" err="1">
                <a:solidFill>
                  <a:schemeClr val="accent6">
                    <a:lumMod val="75000"/>
                  </a:schemeClr>
                </a:solidFill>
              </a:rPr>
              <a:t>ROOSes</a:t>
            </a:r>
            <a:r>
              <a:rPr lang="en-US" sz="2000" dirty="0">
                <a:solidFill>
                  <a:schemeClr val="accent6">
                    <a:lumMod val="75000"/>
                  </a:schemeClr>
                </a:solidFill>
              </a:rPr>
              <a:t>. </a:t>
            </a:r>
            <a:endParaRPr lang="es-ES" sz="2000" dirty="0">
              <a:solidFill>
                <a:schemeClr val="accent6">
                  <a:lumMod val="75000"/>
                </a:schemeClr>
              </a:solidFill>
            </a:endParaRPr>
          </a:p>
        </p:txBody>
      </p:sp>
      <p:sp>
        <p:nvSpPr>
          <p:cNvPr id="14" name="Rectángulo 13">
            <a:extLst>
              <a:ext uri="{FF2B5EF4-FFF2-40B4-BE49-F238E27FC236}">
                <a16:creationId xmlns:a16="http://schemas.microsoft.com/office/drawing/2014/main" id="{E851848F-41B6-4C7A-B9CC-C3A14AA41313}"/>
              </a:ext>
            </a:extLst>
          </p:cNvPr>
          <p:cNvSpPr/>
          <p:nvPr/>
        </p:nvSpPr>
        <p:spPr>
          <a:xfrm>
            <a:off x="6821797" y="1873832"/>
            <a:ext cx="3947337" cy="523220"/>
          </a:xfrm>
          <a:prstGeom prst="rect">
            <a:avLst/>
          </a:prstGeom>
        </p:spPr>
        <p:txBody>
          <a:bodyPr wrap="square">
            <a:spAutoFit/>
          </a:bodyPr>
          <a:lstStyle/>
          <a:p>
            <a:r>
              <a:rPr lang="es-ES" sz="2800" b="1" dirty="0">
                <a:solidFill>
                  <a:srgbClr val="002060"/>
                </a:solidFill>
                <a:latin typeface="Calibri Light" panose="020F0302020204030204" pitchFamily="34" charset="0"/>
              </a:rPr>
              <a:t>HF Radar </a:t>
            </a:r>
            <a:r>
              <a:rPr lang="es-ES" sz="2800" b="1" dirty="0" err="1">
                <a:solidFill>
                  <a:srgbClr val="002060"/>
                </a:solidFill>
                <a:latin typeface="Calibri Light" panose="020F0302020204030204" pitchFamily="34" charset="0"/>
              </a:rPr>
              <a:t>Task</a:t>
            </a:r>
            <a:r>
              <a:rPr lang="es-ES" sz="2800" b="1" dirty="0">
                <a:solidFill>
                  <a:srgbClr val="002060"/>
                </a:solidFill>
                <a:latin typeface="Calibri Light" panose="020F0302020204030204" pitchFamily="34" charset="0"/>
              </a:rPr>
              <a:t> </a:t>
            </a:r>
            <a:r>
              <a:rPr lang="es-ES" sz="2800" b="1" dirty="0" err="1">
                <a:solidFill>
                  <a:srgbClr val="002060"/>
                </a:solidFill>
                <a:latin typeface="Calibri Light" panose="020F0302020204030204" pitchFamily="34" charset="0"/>
              </a:rPr>
              <a:t>Team</a:t>
            </a:r>
            <a:r>
              <a:rPr lang="es-ES" sz="2800" b="1" dirty="0">
                <a:solidFill>
                  <a:srgbClr val="002060"/>
                </a:solidFill>
                <a:latin typeface="Calibri Light" panose="020F0302020204030204" pitchFamily="34" charset="0"/>
              </a:rPr>
              <a:t> </a:t>
            </a:r>
            <a:r>
              <a:rPr lang="es-ES" sz="1600" b="1" dirty="0" err="1">
                <a:solidFill>
                  <a:srgbClr val="002060"/>
                </a:solidFill>
                <a:latin typeface="Calibri Light" panose="020F0302020204030204" pitchFamily="34" charset="0"/>
              </a:rPr>
              <a:t>Actions</a:t>
            </a:r>
            <a:endParaRPr lang="es-ES" sz="1600" dirty="0">
              <a:solidFill>
                <a:srgbClr val="002060"/>
              </a:solidFill>
              <a:latin typeface="Calibri Light" panose="020F0302020204030204" pitchFamily="34" charset="0"/>
            </a:endParaRPr>
          </a:p>
        </p:txBody>
      </p:sp>
      <p:sp>
        <p:nvSpPr>
          <p:cNvPr id="15" name="CuadroTexto 14">
            <a:extLst>
              <a:ext uri="{FF2B5EF4-FFF2-40B4-BE49-F238E27FC236}">
                <a16:creationId xmlns:a16="http://schemas.microsoft.com/office/drawing/2014/main" id="{FC6BA59C-C9CB-49EC-90ED-AE76779A6CA0}"/>
              </a:ext>
            </a:extLst>
          </p:cNvPr>
          <p:cNvSpPr txBox="1"/>
          <p:nvPr/>
        </p:nvSpPr>
        <p:spPr>
          <a:xfrm>
            <a:off x="6337300" y="2387382"/>
            <a:ext cx="5689499"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accent5">
                    <a:lumMod val="50000"/>
                  </a:schemeClr>
                </a:solidFill>
              </a:rPr>
              <a:t>Joint actions for network development (frequencies ITU, best practices, summer schools, </a:t>
            </a:r>
            <a:r>
              <a:rPr lang="en-US" sz="2000" dirty="0" err="1">
                <a:solidFill>
                  <a:schemeClr val="accent5">
                    <a:lumMod val="50000"/>
                  </a:schemeClr>
                </a:solidFill>
              </a:rPr>
              <a:t>etc</a:t>
            </a:r>
            <a:r>
              <a:rPr lang="en-US" sz="2000" dirty="0">
                <a:solidFill>
                  <a:schemeClr val="accent5">
                    <a:lumMod val="50000"/>
                  </a:schemeClr>
                </a:solidFill>
              </a:rPr>
              <a:t>)</a:t>
            </a:r>
          </a:p>
          <a:p>
            <a:pPr marL="285750" indent="-285750">
              <a:buFont typeface="Arial" panose="020B0604020202020204" pitchFamily="34" charset="0"/>
              <a:buChar char="•"/>
            </a:pPr>
            <a:r>
              <a:rPr lang="en-US" sz="2000" dirty="0">
                <a:solidFill>
                  <a:schemeClr val="accent5">
                    <a:lumMod val="50000"/>
                  </a:schemeClr>
                </a:solidFill>
              </a:rPr>
              <a:t>Developing an important component of the ocean observing system: a unique insight to coastal ocean variability, by providing synoptic, high frequency and high resolution data at the ocean atmosphere interface </a:t>
            </a:r>
            <a:r>
              <a:rPr lang="en-US" sz="2000" dirty="0">
                <a:solidFill>
                  <a:schemeClr val="accent5">
                    <a:lumMod val="50000"/>
                  </a:schemeClr>
                </a:solidFill>
                <a:sym typeface="Wingdings" panose="05000000000000000000" pitchFamily="2" charset="2"/>
              </a:rPr>
              <a:t> </a:t>
            </a:r>
            <a:r>
              <a:rPr lang="en-US" sz="2000" dirty="0">
                <a:solidFill>
                  <a:schemeClr val="accent5">
                    <a:lumMod val="50000"/>
                  </a:schemeClr>
                </a:solidFill>
              </a:rPr>
              <a:t>involved in key initiatives like JERICO-NEXT, </a:t>
            </a:r>
            <a:r>
              <a:rPr lang="en-US" sz="2000" dirty="0" err="1">
                <a:solidFill>
                  <a:schemeClr val="accent5">
                    <a:lumMod val="50000"/>
                  </a:schemeClr>
                </a:solidFill>
              </a:rPr>
              <a:t>EMODnet</a:t>
            </a:r>
            <a:r>
              <a:rPr lang="en-US" sz="2000" dirty="0">
                <a:solidFill>
                  <a:schemeClr val="accent5">
                    <a:lumMod val="50000"/>
                  </a:schemeClr>
                </a:solidFill>
              </a:rPr>
              <a:t>, CMEMS, SDC…</a:t>
            </a:r>
          </a:p>
          <a:p>
            <a:pPr marL="285750" indent="-285750">
              <a:buFont typeface="Arial" panose="020B0604020202020204" pitchFamily="34" charset="0"/>
              <a:buChar char="•"/>
            </a:pPr>
            <a:r>
              <a:rPr lang="en-US" sz="2000" dirty="0">
                <a:solidFill>
                  <a:schemeClr val="accent5">
                    <a:lumMod val="50000"/>
                  </a:schemeClr>
                </a:solidFill>
              </a:rPr>
              <a:t>Enhancing the current potential of the European systems and planning the future</a:t>
            </a:r>
          </a:p>
          <a:p>
            <a:pPr marL="285750" indent="-285750">
              <a:buFont typeface="Arial" panose="020B0604020202020204" pitchFamily="34" charset="0"/>
              <a:buChar char="•"/>
            </a:pPr>
            <a:r>
              <a:rPr lang="en-US" sz="2000" dirty="0">
                <a:solidFill>
                  <a:schemeClr val="accent5">
                    <a:lumMod val="50000"/>
                  </a:schemeClr>
                </a:solidFill>
              </a:rPr>
              <a:t>Creating community at operator level and at user level</a:t>
            </a:r>
          </a:p>
          <a:p>
            <a:pPr marL="285750" indent="-285750">
              <a:buFont typeface="Arial" panose="020B0604020202020204" pitchFamily="34" charset="0"/>
              <a:buChar char="•"/>
            </a:pPr>
            <a:r>
              <a:rPr lang="en-US" sz="2000" dirty="0">
                <a:solidFill>
                  <a:schemeClr val="accent5">
                    <a:lumMod val="50000"/>
                  </a:schemeClr>
                </a:solidFill>
              </a:rPr>
              <a:t>Involved at Global level (GOOS and GEO)</a:t>
            </a:r>
          </a:p>
        </p:txBody>
      </p:sp>
    </p:spTree>
    <p:extLst>
      <p:ext uri="{BB962C8B-B14F-4D97-AF65-F5344CB8AC3E}">
        <p14:creationId xmlns:p14="http://schemas.microsoft.com/office/powerpoint/2010/main" val="70466249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10780</TotalTime>
  <Words>2171</Words>
  <Application>Microsoft Office PowerPoint</Application>
  <PresentationFormat>Panorámica</PresentationFormat>
  <Paragraphs>250</Paragraphs>
  <Slides>22</Slides>
  <Notes>2</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22</vt:i4>
      </vt:variant>
    </vt:vector>
  </HeadingPairs>
  <TitlesOfParts>
    <vt:vector size="33" baseType="lpstr">
      <vt:lpstr>MS PGothic</vt:lpstr>
      <vt:lpstr>MS PGothic</vt:lpstr>
      <vt:lpstr>Arial</vt:lpstr>
      <vt:lpstr>Calibri</vt:lpstr>
      <vt:lpstr>Calibri Light</vt:lpstr>
      <vt:lpstr>Cambria</vt:lpstr>
      <vt:lpstr>Century</vt:lpstr>
      <vt:lpstr>FrankRuehl</vt:lpstr>
      <vt:lpstr>Times New Roman</vt:lpstr>
      <vt:lpstr>Wingdings</vt:lpstr>
      <vt:lpstr>Tema di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Lorenz</dc:creator>
  <cp:lastModifiedBy>Julien Mader</cp:lastModifiedBy>
  <cp:revision>169</cp:revision>
  <dcterms:created xsi:type="dcterms:W3CDTF">2016-09-09T15:39:53Z</dcterms:created>
  <dcterms:modified xsi:type="dcterms:W3CDTF">2017-09-26T06:18:08Z</dcterms:modified>
</cp:coreProperties>
</file>